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261" r:id="rId5"/>
    <p:sldId id="259" r:id="rId6"/>
    <p:sldId id="262" r:id="rId7"/>
    <p:sldId id="258" r:id="rId8"/>
    <p:sldId id="263" r:id="rId9"/>
    <p:sldId id="267" r:id="rId10"/>
    <p:sldId id="266" r:id="rId11"/>
    <p:sldId id="265" r:id="rId12"/>
    <p:sldId id="268" r:id="rId13"/>
    <p:sldId id="269" r:id="rId14"/>
    <p:sldId id="270" r:id="rId15"/>
    <p:sldId id="271" r:id="rId16"/>
    <p:sldId id="272" r:id="rId17"/>
    <p:sldId id="273" r:id="rId18"/>
    <p:sldId id="274" r:id="rId19"/>
    <p:sldId id="276" r:id="rId20"/>
    <p:sldId id="275" r:id="rId21"/>
    <p:sldId id="279" r:id="rId22"/>
    <p:sldId id="280" r:id="rId23"/>
    <p:sldId id="281" r:id="rId24"/>
    <p:sldId id="291" r:id="rId25"/>
    <p:sldId id="292" r:id="rId26"/>
    <p:sldId id="293" r:id="rId27"/>
    <p:sldId id="294" r:id="rId28"/>
    <p:sldId id="295" r:id="rId29"/>
    <p:sldId id="296" r:id="rId30"/>
    <p:sldId id="29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nad313" initials="M" lastIdx="2" clrIdx="0">
    <p:extLst>
      <p:ext uri="{19B8F6BF-5375-455C-9EA6-DF929625EA0E}">
        <p15:presenceInfo xmlns:p15="http://schemas.microsoft.com/office/powerpoint/2012/main" userId="Mohanad31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6" autoAdjust="0"/>
    <p:restoredTop sz="94434" autoAdjust="0"/>
  </p:normalViewPr>
  <p:slideViewPr>
    <p:cSldViewPr snapToGrid="0">
      <p:cViewPr varScale="1">
        <p:scale>
          <a:sx n="74" d="100"/>
          <a:sy n="74" d="100"/>
        </p:scale>
        <p:origin x="552" y="1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2T00:27:12.740" idx="1">
    <p:pos x="10" y="10"/>
    <p:text>mechanics of systems of many particles (two or more)</p:text>
    <p:extLst>
      <p:ext uri="{C676402C-5697-4E1C-873F-D02D1690AC5C}">
        <p15:threadingInfo xmlns:p15="http://schemas.microsoft.com/office/powerpoint/2012/main" timeZoneBias="-180"/>
      </p:ext>
    </p:extLst>
  </p:cm>
  <p:cm authorId="1" dt="2020-12-02T00:49:58.763" idx="2">
    <p:pos x="106" y="106"/>
    <p:text>that is, the linear momentum of a system of particles is equal to the velocity of the center
of mass multiplied by the total mass of the system.</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919EC-2501-4974-A9F5-33CB975514D7}" type="datetimeFigureOut">
              <a:rPr lang="en-GB" smtClean="0"/>
              <a:t>02/12/2023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BC88-DF6E-4906-BED4-C87A631EFC98}" type="slidenum">
              <a:rPr lang="en-GB" smtClean="0"/>
              <a:t>‹#›</a:t>
            </a:fld>
            <a:endParaRPr lang="en-GB"/>
          </a:p>
        </p:txBody>
      </p:sp>
    </p:spTree>
    <p:extLst>
      <p:ext uri="{BB962C8B-B14F-4D97-AF65-F5344CB8AC3E}">
        <p14:creationId xmlns:p14="http://schemas.microsoft.com/office/powerpoint/2010/main" val="161429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EEBC88-DF6E-4906-BED4-C87A631EFC98}" type="slidenum">
              <a:rPr lang="en-GB" smtClean="0"/>
              <a:t>1</a:t>
            </a:fld>
            <a:endParaRPr lang="en-GB"/>
          </a:p>
        </p:txBody>
      </p:sp>
    </p:spTree>
    <p:extLst>
      <p:ext uri="{BB962C8B-B14F-4D97-AF65-F5344CB8AC3E}">
        <p14:creationId xmlns:p14="http://schemas.microsoft.com/office/powerpoint/2010/main" val="253885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10</a:t>
            </a:fld>
            <a:endParaRPr lang="en-GB"/>
          </a:p>
        </p:txBody>
      </p:sp>
    </p:spTree>
    <p:extLst>
      <p:ext uri="{BB962C8B-B14F-4D97-AF65-F5344CB8AC3E}">
        <p14:creationId xmlns:p14="http://schemas.microsoft.com/office/powerpoint/2010/main" val="168326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11</a:t>
            </a:fld>
            <a:endParaRPr lang="en-GB"/>
          </a:p>
        </p:txBody>
      </p:sp>
    </p:spTree>
    <p:extLst>
      <p:ext uri="{BB962C8B-B14F-4D97-AF65-F5344CB8AC3E}">
        <p14:creationId xmlns:p14="http://schemas.microsoft.com/office/powerpoint/2010/main" val="348221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12</a:t>
            </a:fld>
            <a:endParaRPr lang="en-GB"/>
          </a:p>
        </p:txBody>
      </p:sp>
    </p:spTree>
    <p:extLst>
      <p:ext uri="{BB962C8B-B14F-4D97-AF65-F5344CB8AC3E}">
        <p14:creationId xmlns:p14="http://schemas.microsoft.com/office/powerpoint/2010/main" val="130997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13</a:t>
            </a:fld>
            <a:endParaRPr lang="en-GB"/>
          </a:p>
        </p:txBody>
      </p:sp>
    </p:spTree>
    <p:extLst>
      <p:ext uri="{BB962C8B-B14F-4D97-AF65-F5344CB8AC3E}">
        <p14:creationId xmlns:p14="http://schemas.microsoft.com/office/powerpoint/2010/main" val="2232367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14</a:t>
            </a:fld>
            <a:endParaRPr lang="en-GB"/>
          </a:p>
        </p:txBody>
      </p:sp>
    </p:spTree>
    <p:extLst>
      <p:ext uri="{BB962C8B-B14F-4D97-AF65-F5344CB8AC3E}">
        <p14:creationId xmlns:p14="http://schemas.microsoft.com/office/powerpoint/2010/main" val="293205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15</a:t>
            </a:fld>
            <a:endParaRPr lang="en-GB"/>
          </a:p>
        </p:txBody>
      </p:sp>
    </p:spTree>
    <p:extLst>
      <p:ext uri="{BB962C8B-B14F-4D97-AF65-F5344CB8AC3E}">
        <p14:creationId xmlns:p14="http://schemas.microsoft.com/office/powerpoint/2010/main" val="280590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16</a:t>
            </a:fld>
            <a:endParaRPr lang="en-GB"/>
          </a:p>
        </p:txBody>
      </p:sp>
    </p:spTree>
    <p:extLst>
      <p:ext uri="{BB962C8B-B14F-4D97-AF65-F5344CB8AC3E}">
        <p14:creationId xmlns:p14="http://schemas.microsoft.com/office/powerpoint/2010/main" val="99693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17</a:t>
            </a:fld>
            <a:endParaRPr lang="en-GB"/>
          </a:p>
        </p:txBody>
      </p:sp>
    </p:spTree>
    <p:extLst>
      <p:ext uri="{BB962C8B-B14F-4D97-AF65-F5344CB8AC3E}">
        <p14:creationId xmlns:p14="http://schemas.microsoft.com/office/powerpoint/2010/main" val="344529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18</a:t>
            </a:fld>
            <a:endParaRPr lang="en-GB"/>
          </a:p>
        </p:txBody>
      </p:sp>
    </p:spTree>
    <p:extLst>
      <p:ext uri="{BB962C8B-B14F-4D97-AF65-F5344CB8AC3E}">
        <p14:creationId xmlns:p14="http://schemas.microsoft.com/office/powerpoint/2010/main" val="3404916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19</a:t>
            </a:fld>
            <a:endParaRPr lang="en-GB"/>
          </a:p>
        </p:txBody>
      </p:sp>
    </p:spTree>
    <p:extLst>
      <p:ext uri="{BB962C8B-B14F-4D97-AF65-F5344CB8AC3E}">
        <p14:creationId xmlns:p14="http://schemas.microsoft.com/office/powerpoint/2010/main" val="368739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a:t>
            </a:fld>
            <a:endParaRPr lang="en-GB"/>
          </a:p>
        </p:txBody>
      </p:sp>
    </p:spTree>
    <p:extLst>
      <p:ext uri="{BB962C8B-B14F-4D97-AF65-F5344CB8AC3E}">
        <p14:creationId xmlns:p14="http://schemas.microsoft.com/office/powerpoint/2010/main" val="400300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20</a:t>
            </a:fld>
            <a:endParaRPr lang="en-GB"/>
          </a:p>
        </p:txBody>
      </p:sp>
    </p:spTree>
    <p:extLst>
      <p:ext uri="{BB962C8B-B14F-4D97-AF65-F5344CB8AC3E}">
        <p14:creationId xmlns:p14="http://schemas.microsoft.com/office/powerpoint/2010/main" val="19041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21</a:t>
            </a:fld>
            <a:endParaRPr lang="en-GB"/>
          </a:p>
        </p:txBody>
      </p:sp>
    </p:spTree>
    <p:extLst>
      <p:ext uri="{BB962C8B-B14F-4D97-AF65-F5344CB8AC3E}">
        <p14:creationId xmlns:p14="http://schemas.microsoft.com/office/powerpoint/2010/main" val="84629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22</a:t>
            </a:fld>
            <a:endParaRPr lang="en-GB"/>
          </a:p>
        </p:txBody>
      </p:sp>
    </p:spTree>
    <p:extLst>
      <p:ext uri="{BB962C8B-B14F-4D97-AF65-F5344CB8AC3E}">
        <p14:creationId xmlns:p14="http://schemas.microsoft.com/office/powerpoint/2010/main" val="3165024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23</a:t>
            </a:fld>
            <a:endParaRPr lang="en-GB"/>
          </a:p>
        </p:txBody>
      </p:sp>
    </p:spTree>
    <p:extLst>
      <p:ext uri="{BB962C8B-B14F-4D97-AF65-F5344CB8AC3E}">
        <p14:creationId xmlns:p14="http://schemas.microsoft.com/office/powerpoint/2010/main" val="4087823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24</a:t>
            </a:fld>
            <a:endParaRPr lang="en-GB"/>
          </a:p>
        </p:txBody>
      </p:sp>
    </p:spTree>
    <p:extLst>
      <p:ext uri="{BB962C8B-B14F-4D97-AF65-F5344CB8AC3E}">
        <p14:creationId xmlns:p14="http://schemas.microsoft.com/office/powerpoint/2010/main" val="126927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25</a:t>
            </a:fld>
            <a:endParaRPr lang="en-GB"/>
          </a:p>
        </p:txBody>
      </p:sp>
    </p:spTree>
    <p:extLst>
      <p:ext uri="{BB962C8B-B14F-4D97-AF65-F5344CB8AC3E}">
        <p14:creationId xmlns:p14="http://schemas.microsoft.com/office/powerpoint/2010/main" val="215052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26</a:t>
            </a:fld>
            <a:endParaRPr lang="en-GB"/>
          </a:p>
        </p:txBody>
      </p:sp>
    </p:spTree>
    <p:extLst>
      <p:ext uri="{BB962C8B-B14F-4D97-AF65-F5344CB8AC3E}">
        <p14:creationId xmlns:p14="http://schemas.microsoft.com/office/powerpoint/2010/main" val="2425069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27</a:t>
            </a:fld>
            <a:endParaRPr lang="en-GB"/>
          </a:p>
        </p:txBody>
      </p:sp>
    </p:spTree>
    <p:extLst>
      <p:ext uri="{BB962C8B-B14F-4D97-AF65-F5344CB8AC3E}">
        <p14:creationId xmlns:p14="http://schemas.microsoft.com/office/powerpoint/2010/main" val="2620402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28</a:t>
            </a:fld>
            <a:endParaRPr lang="en-GB"/>
          </a:p>
        </p:txBody>
      </p:sp>
    </p:spTree>
    <p:extLst>
      <p:ext uri="{BB962C8B-B14F-4D97-AF65-F5344CB8AC3E}">
        <p14:creationId xmlns:p14="http://schemas.microsoft.com/office/powerpoint/2010/main" val="19793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29</a:t>
            </a:fld>
            <a:endParaRPr lang="en-GB"/>
          </a:p>
        </p:txBody>
      </p:sp>
    </p:spTree>
    <p:extLst>
      <p:ext uri="{BB962C8B-B14F-4D97-AF65-F5344CB8AC3E}">
        <p14:creationId xmlns:p14="http://schemas.microsoft.com/office/powerpoint/2010/main" val="162454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a:t>
            </a:fld>
            <a:endParaRPr lang="en-GB"/>
          </a:p>
        </p:txBody>
      </p:sp>
    </p:spTree>
    <p:extLst>
      <p:ext uri="{BB962C8B-B14F-4D97-AF65-F5344CB8AC3E}">
        <p14:creationId xmlns:p14="http://schemas.microsoft.com/office/powerpoint/2010/main" val="778125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30</a:t>
            </a:fld>
            <a:endParaRPr lang="en-GB"/>
          </a:p>
        </p:txBody>
      </p:sp>
    </p:spTree>
    <p:extLst>
      <p:ext uri="{BB962C8B-B14F-4D97-AF65-F5344CB8AC3E}">
        <p14:creationId xmlns:p14="http://schemas.microsoft.com/office/powerpoint/2010/main" val="3589487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31</a:t>
            </a:fld>
            <a:endParaRPr lang="en-GB"/>
          </a:p>
        </p:txBody>
      </p:sp>
    </p:spTree>
    <p:extLst>
      <p:ext uri="{BB962C8B-B14F-4D97-AF65-F5344CB8AC3E}">
        <p14:creationId xmlns:p14="http://schemas.microsoft.com/office/powerpoint/2010/main" val="579514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32</a:t>
            </a:fld>
            <a:endParaRPr lang="en-GB"/>
          </a:p>
        </p:txBody>
      </p:sp>
    </p:spTree>
    <p:extLst>
      <p:ext uri="{BB962C8B-B14F-4D97-AF65-F5344CB8AC3E}">
        <p14:creationId xmlns:p14="http://schemas.microsoft.com/office/powerpoint/2010/main" val="339108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33</a:t>
            </a:fld>
            <a:endParaRPr lang="en-GB"/>
          </a:p>
        </p:txBody>
      </p:sp>
    </p:spTree>
    <p:extLst>
      <p:ext uri="{BB962C8B-B14F-4D97-AF65-F5344CB8AC3E}">
        <p14:creationId xmlns:p14="http://schemas.microsoft.com/office/powerpoint/2010/main" val="629534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34</a:t>
            </a:fld>
            <a:endParaRPr lang="en-GB"/>
          </a:p>
        </p:txBody>
      </p:sp>
    </p:spTree>
    <p:extLst>
      <p:ext uri="{BB962C8B-B14F-4D97-AF65-F5344CB8AC3E}">
        <p14:creationId xmlns:p14="http://schemas.microsoft.com/office/powerpoint/2010/main" val="141274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4</a:t>
            </a:fld>
            <a:endParaRPr lang="en-GB"/>
          </a:p>
        </p:txBody>
      </p:sp>
    </p:spTree>
    <p:extLst>
      <p:ext uri="{BB962C8B-B14F-4D97-AF65-F5344CB8AC3E}">
        <p14:creationId xmlns:p14="http://schemas.microsoft.com/office/powerpoint/2010/main" val="213610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5</a:t>
            </a:fld>
            <a:endParaRPr lang="en-GB"/>
          </a:p>
        </p:txBody>
      </p:sp>
    </p:spTree>
    <p:extLst>
      <p:ext uri="{BB962C8B-B14F-4D97-AF65-F5344CB8AC3E}">
        <p14:creationId xmlns:p14="http://schemas.microsoft.com/office/powerpoint/2010/main" val="384466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6</a:t>
            </a:fld>
            <a:endParaRPr lang="en-GB"/>
          </a:p>
        </p:txBody>
      </p:sp>
    </p:spTree>
    <p:extLst>
      <p:ext uri="{BB962C8B-B14F-4D97-AF65-F5344CB8AC3E}">
        <p14:creationId xmlns:p14="http://schemas.microsoft.com/office/powerpoint/2010/main" val="300224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7</a:t>
            </a:fld>
            <a:endParaRPr lang="en-GB" dirty="0"/>
          </a:p>
        </p:txBody>
      </p:sp>
    </p:spTree>
    <p:extLst>
      <p:ext uri="{BB962C8B-B14F-4D97-AF65-F5344CB8AC3E}">
        <p14:creationId xmlns:p14="http://schemas.microsoft.com/office/powerpoint/2010/main" val="142710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8</a:t>
            </a:fld>
            <a:endParaRPr lang="en-GB"/>
          </a:p>
        </p:txBody>
      </p:sp>
    </p:spTree>
    <p:extLst>
      <p:ext uri="{BB962C8B-B14F-4D97-AF65-F5344CB8AC3E}">
        <p14:creationId xmlns:p14="http://schemas.microsoft.com/office/powerpoint/2010/main" val="233799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EEBC88-DF6E-4906-BED4-C87A631EFC98}" type="slidenum">
              <a:rPr lang="en-GB" smtClean="0"/>
              <a:t>9</a:t>
            </a:fld>
            <a:endParaRPr lang="en-GB"/>
          </a:p>
        </p:txBody>
      </p:sp>
    </p:spTree>
    <p:extLst>
      <p:ext uri="{BB962C8B-B14F-4D97-AF65-F5344CB8AC3E}">
        <p14:creationId xmlns:p14="http://schemas.microsoft.com/office/powerpoint/2010/main" val="129642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949D24-2976-4C05-A375-4BBD7D7E9CFC}" type="datetime4">
              <a:rPr lang="en-GB" smtClean="0"/>
              <a:t>02 December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19092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38ADEC-1B70-4827-B2A1-BA54D2EDE9D0}" type="datetime4">
              <a:rPr lang="en-GB" smtClean="0"/>
              <a:t>02 December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91729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F0B184-7B15-4B71-8E1B-E89F203396B9}" type="datetime4">
              <a:rPr lang="en-GB" smtClean="0"/>
              <a:t>02 December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92887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05D021-4EC3-4481-8C60-2D3D1468FBD6}" type="datetime4">
              <a:rPr lang="en-GB" smtClean="0"/>
              <a:t>02 December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82302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89560-1CD9-433F-9709-DB3266F46B6C}" type="datetime4">
              <a:rPr lang="en-GB" smtClean="0"/>
              <a:t>02 December 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88280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0A9F11-3D30-4A43-9171-4EE812971DCA}" type="datetime4">
              <a:rPr lang="en-GB" smtClean="0"/>
              <a:t>02 December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0477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DCDE32-B488-4CC0-98FA-53044D0A14E0}" type="datetime4">
              <a:rPr lang="en-GB" smtClean="0"/>
              <a:t>02 December 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70746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3A3678-C2BF-4DC4-8161-CCD6B3A48514}" type="datetime4">
              <a:rPr lang="en-GB" smtClean="0"/>
              <a:t>02 December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348353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82F20-A864-488F-BD71-77B7FE9306C0}" type="datetime4">
              <a:rPr lang="en-GB" smtClean="0"/>
              <a:t>02 December 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99091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5470D-2128-43F8-83BD-92059A7E21C1}" type="datetime4">
              <a:rPr lang="en-GB" smtClean="0"/>
              <a:t>02 December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66767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DF15F-636D-4B0D-B523-76B3F17C2404}" type="datetime4">
              <a:rPr lang="en-GB" smtClean="0"/>
              <a:t>02 December 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5B9E-58DD-41BB-99D9-B476307CBB4A}" type="slidenum">
              <a:rPr lang="en-GB" smtClean="0"/>
              <a:t>‹#›</a:t>
            </a:fld>
            <a:endParaRPr lang="en-GB"/>
          </a:p>
        </p:txBody>
      </p:sp>
    </p:spTree>
    <p:extLst>
      <p:ext uri="{BB962C8B-B14F-4D97-AF65-F5344CB8AC3E}">
        <p14:creationId xmlns:p14="http://schemas.microsoft.com/office/powerpoint/2010/main" val="270175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E5169-0586-4BCC-BA65-73A07A314961}" type="datetime4">
              <a:rPr lang="en-GB" smtClean="0"/>
              <a:t>02 December 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5B9E-58DD-41BB-99D9-B476307CBB4A}" type="slidenum">
              <a:rPr lang="en-GB" smtClean="0"/>
              <a:t>‹#›</a:t>
            </a:fld>
            <a:endParaRPr lang="en-GB"/>
          </a:p>
        </p:txBody>
      </p:sp>
    </p:spTree>
    <p:extLst>
      <p:ext uri="{BB962C8B-B14F-4D97-AF65-F5344CB8AC3E}">
        <p14:creationId xmlns:p14="http://schemas.microsoft.com/office/powerpoint/2010/main" val="189087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3" Type="http://schemas.openxmlformats.org/officeDocument/2006/relationships/image" Target="../media/image81.png"/><Relationship Id="rId7" Type="http://schemas.openxmlformats.org/officeDocument/2006/relationships/image" Target="../media/image87.png"/><Relationship Id="rId12"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85.png"/><Relationship Id="rId10" Type="http://schemas.openxmlformats.org/officeDocument/2006/relationships/image" Target="../media/image78.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3.pn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15.xml"/><Relationship Id="rId16"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1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78.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21.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22.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 Type="http://schemas.openxmlformats.org/officeDocument/2006/relationships/notesSlide" Target="../notesSlides/notesSlide22.xml"/><Relationship Id="rId16"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s>
</file>

<file path=ppt/slides/_rels/slide23.xml.rels><?xml version="1.0" encoding="UTF-8" standalone="yes"?>
<Relationships xmlns="http://schemas.openxmlformats.org/package/2006/relationships"><Relationship Id="rId8" Type="http://schemas.openxmlformats.org/officeDocument/2006/relationships/image" Target="../media/image175.jpeg"/><Relationship Id="rId3" Type="http://schemas.openxmlformats.org/officeDocument/2006/relationships/image" Target="../media/image170.png"/><Relationship Id="rId7" Type="http://schemas.openxmlformats.org/officeDocument/2006/relationships/image" Target="../media/image17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 Id="rId9" Type="http://schemas.openxmlformats.org/officeDocument/2006/relationships/image" Target="../media/image176.png"/></Relationships>
</file>

<file path=ppt/slides/_rels/slide2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2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0.png"/><Relationship Id="rId5" Type="http://schemas.openxmlformats.org/officeDocument/2006/relationships/image" Target="../media/image183.png"/><Relationship Id="rId4" Type="http://schemas.openxmlformats.org/officeDocument/2006/relationships/image" Target="../media/image182.png"/></Relationships>
</file>

<file path=ppt/slides/_rels/slide26.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5.png"/></Relationships>
</file>

<file path=ppt/slides/_rels/slide27.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png"/></Relationships>
</file>

<file path=ppt/slides/_rels/slide28.xml.rels><?xml version="1.0" encoding="UTF-8" standalone="yes"?>
<Relationships xmlns="http://schemas.openxmlformats.org/package/2006/relationships"><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29.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3" Type="http://schemas.openxmlformats.org/officeDocument/2006/relationships/image" Target="../media/image200.png"/><Relationship Id="rId7" Type="http://schemas.openxmlformats.org/officeDocument/2006/relationships/image" Target="../media/image203.png"/><Relationship Id="rId12" Type="http://schemas.openxmlformats.org/officeDocument/2006/relationships/image" Target="../media/image20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02.png"/><Relationship Id="rId11" Type="http://schemas.openxmlformats.org/officeDocument/2006/relationships/image" Target="../media/image207.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182.png"/><Relationship Id="rId9" Type="http://schemas.openxmlformats.org/officeDocument/2006/relationships/image" Target="../media/image20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13.png"/><Relationship Id="rId11" Type="http://schemas.openxmlformats.org/officeDocument/2006/relationships/image" Target="../media/image218.png"/><Relationship Id="rId5" Type="http://schemas.openxmlformats.org/officeDocument/2006/relationships/image" Target="../media/image212.png"/><Relationship Id="rId10" Type="http://schemas.openxmlformats.org/officeDocument/2006/relationships/image" Target="../media/image217.png"/><Relationship Id="rId4" Type="http://schemas.openxmlformats.org/officeDocument/2006/relationships/image" Target="../media/image211.png"/><Relationship Id="rId9" Type="http://schemas.openxmlformats.org/officeDocument/2006/relationships/image" Target="../media/image216.png"/></Relationships>
</file>

<file path=ppt/slides/_rels/slide3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23.png"/><Relationship Id="rId4" Type="http://schemas.openxmlformats.org/officeDocument/2006/relationships/image" Target="../media/image222.png"/></Relationships>
</file>

<file path=ppt/slides/_rels/slide32.xml.rels><?xml version="1.0" encoding="UTF-8" standalone="yes"?>
<Relationships xmlns="http://schemas.openxmlformats.org/package/2006/relationships"><Relationship Id="rId8" Type="http://schemas.openxmlformats.org/officeDocument/2006/relationships/image" Target="../media/image227.png"/><Relationship Id="rId3" Type="http://schemas.openxmlformats.org/officeDocument/2006/relationships/image" Target="../media/image223.png"/><Relationship Id="rId7" Type="http://schemas.openxmlformats.org/officeDocument/2006/relationships/image" Target="../media/image2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25.png"/><Relationship Id="rId5" Type="http://schemas.openxmlformats.org/officeDocument/2006/relationships/image" Target="../media/image224.png"/><Relationship Id="rId10" Type="http://schemas.openxmlformats.org/officeDocument/2006/relationships/image" Target="../media/image229.png"/><Relationship Id="rId4" Type="http://schemas.openxmlformats.org/officeDocument/2006/relationships/image" Target="../media/image222.png"/><Relationship Id="rId9" Type="http://schemas.openxmlformats.org/officeDocument/2006/relationships/image" Target="../media/image228.png"/></Relationships>
</file>

<file path=ppt/slides/_rels/slide33.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30.png"/><Relationship Id="rId7" Type="http://schemas.openxmlformats.org/officeDocument/2006/relationships/image" Target="../media/image22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33.png"/><Relationship Id="rId11" Type="http://schemas.openxmlformats.org/officeDocument/2006/relationships/image" Target="../media/image237.png"/><Relationship Id="rId5" Type="http://schemas.openxmlformats.org/officeDocument/2006/relationships/image" Target="../media/image232.png"/><Relationship Id="rId10" Type="http://schemas.openxmlformats.org/officeDocument/2006/relationships/image" Target="../media/image236.png"/><Relationship Id="rId4" Type="http://schemas.openxmlformats.org/officeDocument/2006/relationships/image" Target="../media/image231.png"/><Relationship Id="rId9" Type="http://schemas.openxmlformats.org/officeDocument/2006/relationships/image" Target="../media/image235.png"/></Relationships>
</file>

<file path=ppt/slides/_rels/slide34.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12" Type="http://schemas.openxmlformats.org/officeDocument/2006/relationships/image" Target="../media/image2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45.png"/><Relationship Id="rId5" Type="http://schemas.openxmlformats.org/officeDocument/2006/relationships/image" Target="../media/image239.png"/><Relationship Id="rId10" Type="http://schemas.openxmlformats.org/officeDocument/2006/relationships/image" Target="../media/image244.png"/><Relationship Id="rId4" Type="http://schemas.openxmlformats.org/officeDocument/2006/relationships/image" Target="../media/image238.png"/><Relationship Id="rId9" Type="http://schemas.openxmlformats.org/officeDocument/2006/relationships/image" Target="../media/image24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1827" y="-114768"/>
            <a:ext cx="12263827" cy="7068302"/>
            <a:chOff x="-40944" y="-210302"/>
            <a:chExt cx="12263827" cy="7068302"/>
          </a:xfrm>
        </p:grpSpPr>
        <p:sp>
          <p:nvSpPr>
            <p:cNvPr id="4" name="Rectangle 3"/>
            <p:cNvSpPr/>
            <p:nvPr/>
          </p:nvSpPr>
          <p:spPr>
            <a:xfrm>
              <a:off x="-40944" y="-210302"/>
              <a:ext cx="12263827" cy="706830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0944" y="-210302"/>
              <a:ext cx="955343" cy="70683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rot="16200000">
              <a:off x="-2913009" y="3099155"/>
              <a:ext cx="6744570" cy="523220"/>
            </a:xfrm>
            <a:prstGeom prst="rect">
              <a:avLst/>
            </a:prstGeom>
            <a:noFill/>
          </p:spPr>
          <p:txBody>
            <a:bodyPr wrap="square" rtlCol="0">
              <a:spAutoFit/>
            </a:bodyPr>
            <a:lstStyle/>
            <a:p>
              <a:pPr algn="ctr"/>
              <a:r>
                <a:rPr lang="en-US" sz="2800" b="1" dirty="0" smtClean="0">
                  <a:solidFill>
                    <a:schemeClr val="bg1"/>
                  </a:solidFill>
                </a:rPr>
                <a:t>University of BASRAH - Physics Department</a:t>
              </a:r>
              <a:endParaRPr lang="en-GB" sz="2800" b="1" dirty="0">
                <a:solidFill>
                  <a:schemeClr val="bg1"/>
                </a:solidFill>
              </a:endParaRPr>
            </a:p>
          </p:txBody>
        </p:sp>
      </p:grpSp>
      <p:sp>
        <p:nvSpPr>
          <p:cNvPr id="8" name="TextBox 7"/>
          <p:cNvSpPr txBox="1"/>
          <p:nvPr/>
        </p:nvSpPr>
        <p:spPr>
          <a:xfrm>
            <a:off x="4586857" y="5248907"/>
            <a:ext cx="3343702" cy="400110"/>
          </a:xfrm>
          <a:prstGeom prst="rect">
            <a:avLst/>
          </a:prstGeom>
          <a:noFill/>
        </p:spPr>
        <p:txBody>
          <a:bodyPr wrap="square" rtlCol="0">
            <a:spAutoFit/>
          </a:bodyPr>
          <a:lstStyle/>
          <a:p>
            <a:r>
              <a:rPr lang="en-US" sz="2000" b="1" dirty="0" smtClean="0"/>
              <a:t>Prof. </a:t>
            </a:r>
            <a:r>
              <a:rPr lang="en-US" sz="2000" b="1" dirty="0" err="1" smtClean="0"/>
              <a:t>Dr</a:t>
            </a:r>
            <a:r>
              <a:rPr lang="en-US" sz="2000" b="1" dirty="0" smtClean="0"/>
              <a:t> </a:t>
            </a:r>
            <a:r>
              <a:rPr lang="en-US" sz="2000" b="1" dirty="0" err="1" smtClean="0"/>
              <a:t>Mohanad</a:t>
            </a:r>
            <a:r>
              <a:rPr lang="en-US" sz="2000" b="1" dirty="0" smtClean="0"/>
              <a:t> Al-</a:t>
            </a:r>
            <a:r>
              <a:rPr lang="en-US" sz="2000" b="1" dirty="0" err="1" smtClean="0"/>
              <a:t>Anber</a:t>
            </a:r>
            <a:r>
              <a:rPr lang="en-US" sz="2000" b="1" dirty="0" smtClean="0"/>
              <a:t> </a:t>
            </a:r>
            <a:endParaRPr lang="en-GB" sz="2000" b="1" dirty="0"/>
          </a:p>
        </p:txBody>
      </p:sp>
      <p:sp>
        <p:nvSpPr>
          <p:cNvPr id="9" name="Date Placeholder 8"/>
          <p:cNvSpPr>
            <a:spLocks noGrp="1"/>
          </p:cNvSpPr>
          <p:nvPr>
            <p:ph type="dt" sz="half" idx="10"/>
          </p:nvPr>
        </p:nvSpPr>
        <p:spPr>
          <a:xfrm>
            <a:off x="8757634" y="6544676"/>
            <a:ext cx="2504915" cy="365125"/>
          </a:xfrm>
        </p:spPr>
        <p:txBody>
          <a:bodyPr/>
          <a:lstStyle/>
          <a:p>
            <a:fld id="{F78A8683-2F5A-4CB7-8833-4067514A1CAD}" type="datetime4">
              <a:rPr lang="en-GB" sz="2000" smtClean="0">
                <a:ln w="0"/>
                <a:solidFill>
                  <a:schemeClr val="tx1"/>
                </a:solidFill>
                <a:effectLst>
                  <a:outerShdw blurRad="38100" dist="19050" dir="2700000" algn="tl" rotWithShape="0">
                    <a:schemeClr val="dk1">
                      <a:alpha val="40000"/>
                    </a:schemeClr>
                  </a:outerShdw>
                </a:effectLst>
              </a:rPr>
              <a:t>02 December 2023</a:t>
            </a:fld>
            <a:endParaRPr lang="en-GB" dirty="0">
              <a:solidFill>
                <a:srgbClr val="FFFF00"/>
              </a:solidFill>
            </a:endParaRPr>
          </a:p>
        </p:txBody>
      </p:sp>
      <p:sp>
        <p:nvSpPr>
          <p:cNvPr id="10" name="Slide Number Placeholder 9"/>
          <p:cNvSpPr>
            <a:spLocks noGrp="1"/>
          </p:cNvSpPr>
          <p:nvPr>
            <p:ph type="sldNum" sz="quarter" idx="12"/>
          </p:nvPr>
        </p:nvSpPr>
        <p:spPr>
          <a:xfrm>
            <a:off x="8598090" y="6522659"/>
            <a:ext cx="3593910" cy="365125"/>
          </a:xfrm>
        </p:spPr>
        <p:txBody>
          <a:bodyPr/>
          <a:lstStyle/>
          <a:p>
            <a:fld id="{27745B9E-58DD-41BB-99D9-B476307CBB4A}" type="slidenum">
              <a:rPr lang="en-GB" sz="1800" smtClean="0">
                <a:solidFill>
                  <a:schemeClr val="tx1"/>
                </a:solidFill>
              </a:rPr>
              <a:t>1</a:t>
            </a:fld>
            <a:endParaRPr lang="en-GB" sz="1800" dirty="0">
              <a:solidFill>
                <a:schemeClr val="tx1"/>
              </a:solidFill>
            </a:endParaRPr>
          </a:p>
        </p:txBody>
      </p:sp>
      <p:sp>
        <p:nvSpPr>
          <p:cNvPr id="11" name="Rectangle 10"/>
          <p:cNvSpPr/>
          <p:nvPr/>
        </p:nvSpPr>
        <p:spPr>
          <a:xfrm>
            <a:off x="2754545" y="1171603"/>
            <a:ext cx="7385742" cy="1754326"/>
          </a:xfrm>
          <a:prstGeom prst="rect">
            <a:avLst/>
          </a:prstGeom>
          <a:noFill/>
        </p:spPr>
        <p:txBody>
          <a:bodyPr wrap="square" lIns="91440" tIns="45720" rIns="91440" bIns="45720">
            <a:spAutoFit/>
          </a:bodyPr>
          <a:lstStyle/>
          <a:p>
            <a:pPr algn="ctr"/>
            <a:r>
              <a:rPr lang="en-GB" sz="5400" dirty="0"/>
              <a:t>Analytical </a:t>
            </a:r>
            <a:r>
              <a:rPr lang="en-GB" sz="5400" dirty="0" smtClean="0"/>
              <a:t>Mechanics 302 </a:t>
            </a:r>
            <a:r>
              <a:rPr lang="en-GB" sz="5400" dirty="0"/>
              <a:t/>
            </a:r>
            <a:br>
              <a:rPr lang="en-GB" sz="5400" dirty="0"/>
            </a:b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ndalus" panose="02020603050405020304" pitchFamily="18" charset="-78"/>
              <a:cs typeface="Andalus" panose="02020603050405020304" pitchFamily="18" charset="-78"/>
            </a:endParaRPr>
          </a:p>
        </p:txBody>
      </p:sp>
      <p:sp>
        <p:nvSpPr>
          <p:cNvPr id="14" name="Rectangle 13"/>
          <p:cNvSpPr/>
          <p:nvPr/>
        </p:nvSpPr>
        <p:spPr>
          <a:xfrm>
            <a:off x="3048000" y="3015324"/>
            <a:ext cx="6873922" cy="1200329"/>
          </a:xfrm>
          <a:prstGeom prst="rect">
            <a:avLst/>
          </a:prstGeom>
        </p:spPr>
        <p:txBody>
          <a:bodyPr wrap="square">
            <a:spAutoFit/>
          </a:bodyPr>
          <a:lstStyle/>
          <a:p>
            <a:pPr algn="ctr"/>
            <a:r>
              <a:rPr lang="en-GB" sz="3600" dirty="0"/>
              <a:t>Dynamics of Systems of Particles </a:t>
            </a:r>
            <a:br>
              <a:rPr lang="en-GB" sz="3600" dirty="0"/>
            </a:br>
            <a:r>
              <a:rPr lang="en-GB" sz="3600" b="1" dirty="0" smtClean="0">
                <a:ln w="22225">
                  <a:solidFill>
                    <a:schemeClr val="accent2"/>
                  </a:solidFill>
                  <a:prstDash val="solid"/>
                </a:ln>
                <a:solidFill>
                  <a:schemeClr val="accent2">
                    <a:lumMod val="40000"/>
                    <a:lumOff val="60000"/>
                  </a:schemeClr>
                </a:solidFill>
              </a:rPr>
              <a:t> </a:t>
            </a:r>
            <a:r>
              <a:rPr lang="ar-IQ" sz="3600" b="1" dirty="0" smtClean="0">
                <a:ln w="22225">
                  <a:solidFill>
                    <a:schemeClr val="accent2"/>
                  </a:solidFill>
                  <a:prstDash val="solid"/>
                </a:ln>
                <a:solidFill>
                  <a:schemeClr val="accent2">
                    <a:lumMod val="40000"/>
                    <a:lumOff val="60000"/>
                  </a:schemeClr>
                </a:solidFill>
              </a:rPr>
              <a:t>ديناميكية </a:t>
            </a:r>
            <a:r>
              <a:rPr lang="ar-IQ" sz="3600" b="1" dirty="0">
                <a:ln w="22225">
                  <a:solidFill>
                    <a:schemeClr val="accent2"/>
                  </a:solidFill>
                  <a:prstDash val="solid"/>
                </a:ln>
                <a:solidFill>
                  <a:schemeClr val="accent2">
                    <a:lumMod val="40000"/>
                    <a:lumOff val="60000"/>
                  </a:schemeClr>
                </a:solidFill>
              </a:rPr>
              <a:t>أنظمة الجسيمات</a:t>
            </a:r>
            <a:endParaRPr lang="en-US" sz="3600" b="1" dirty="0" smtClean="0">
              <a:ln w="22225">
                <a:solidFill>
                  <a:schemeClr val="accent2"/>
                </a:solidFill>
                <a:prstDash val="solid"/>
              </a:ln>
              <a:solidFill>
                <a:schemeClr val="accent2">
                  <a:lumMod val="40000"/>
                  <a:lumOff val="60000"/>
                </a:schemeClr>
              </a:solidFill>
            </a:endParaRPr>
          </a:p>
        </p:txBody>
      </p:sp>
      <p:sp>
        <p:nvSpPr>
          <p:cNvPr id="15" name="Rectangle 14"/>
          <p:cNvSpPr/>
          <p:nvPr/>
        </p:nvSpPr>
        <p:spPr>
          <a:xfrm>
            <a:off x="5040127" y="2476409"/>
            <a:ext cx="2039917" cy="646331"/>
          </a:xfrm>
          <a:prstGeom prst="rect">
            <a:avLst/>
          </a:prstGeom>
          <a:noFill/>
        </p:spPr>
        <p:txBody>
          <a:bodyPr wrap="non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Chapter 1</a:t>
            </a:r>
            <a:endParaRPr lang="en-GB" sz="3600" b="1" dirty="0">
              <a:ln w="22225">
                <a:solidFill>
                  <a:schemeClr val="accent2"/>
                </a:solidFill>
                <a:prstDash val="solid"/>
              </a:ln>
              <a:solidFill>
                <a:schemeClr val="accent2">
                  <a:lumMod val="40000"/>
                  <a:lumOff val="60000"/>
                </a:schemeClr>
              </a:solidFill>
            </a:endParaRPr>
          </a:p>
        </p:txBody>
      </p:sp>
      <p:sp>
        <p:nvSpPr>
          <p:cNvPr id="13" name="TextBox 12"/>
          <p:cNvSpPr txBox="1"/>
          <p:nvPr/>
        </p:nvSpPr>
        <p:spPr>
          <a:xfrm>
            <a:off x="9380115" y="0"/>
            <a:ext cx="2811885" cy="461665"/>
          </a:xfrm>
          <a:prstGeom prst="rect">
            <a:avLst/>
          </a:prstGeom>
          <a:noFill/>
        </p:spPr>
        <p:txBody>
          <a:bodyPr wrap="square" rtlCol="0">
            <a:spAutoFit/>
          </a:bodyPr>
          <a:lstStyle/>
          <a:p>
            <a:r>
              <a:rPr lang="en-GB" sz="2400" b="1" dirty="0">
                <a:solidFill>
                  <a:schemeClr val="bg1"/>
                </a:solidFill>
              </a:rPr>
              <a:t>Theoretical </a:t>
            </a:r>
            <a:r>
              <a:rPr lang="en-GB" sz="2400" b="1" dirty="0" smtClean="0">
                <a:solidFill>
                  <a:schemeClr val="bg1"/>
                </a:solidFill>
              </a:rPr>
              <a:t>Physics</a:t>
            </a:r>
            <a:endParaRPr lang="en-GB" sz="2400" b="1" dirty="0">
              <a:solidFill>
                <a:schemeClr val="bg1"/>
              </a:solidFill>
            </a:endParaRPr>
          </a:p>
        </p:txBody>
      </p:sp>
    </p:spTree>
    <p:extLst>
      <p:ext uri="{BB962C8B-B14F-4D97-AF65-F5344CB8AC3E}">
        <p14:creationId xmlns:p14="http://schemas.microsoft.com/office/powerpoint/2010/main" val="204233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10</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84314" y="704251"/>
            <a:ext cx="3558863" cy="369332"/>
          </a:xfrm>
          <a:prstGeom prst="rect">
            <a:avLst/>
          </a:prstGeom>
          <a:solidFill>
            <a:schemeClr val="accent4">
              <a:lumMod val="40000"/>
              <a:lumOff val="60000"/>
            </a:schemeClr>
          </a:solidFill>
        </p:spPr>
        <p:txBody>
          <a:bodyPr wrap="square">
            <a:spAutoFit/>
          </a:bodyPr>
          <a:lstStyle/>
          <a:p>
            <a:r>
              <a:rPr lang="en-GB" dirty="0">
                <a:solidFill>
                  <a:srgbClr val="000000"/>
                </a:solidFill>
                <a:latin typeface="Times-Roman"/>
              </a:rPr>
              <a:t>If a system is isolated, then N =</a:t>
            </a:r>
            <a:r>
              <a:rPr lang="en-GB" dirty="0" smtClean="0">
                <a:solidFill>
                  <a:srgbClr val="000000"/>
                </a:solidFill>
                <a:latin typeface="Times-Roman"/>
              </a:rPr>
              <a:t>0</a:t>
            </a:r>
            <a:endParaRPr lang="en-GB" dirty="0"/>
          </a:p>
        </p:txBody>
      </p:sp>
      <p:sp>
        <p:nvSpPr>
          <p:cNvPr id="4" name="Rectangle 3"/>
          <p:cNvSpPr/>
          <p:nvPr/>
        </p:nvSpPr>
        <p:spPr>
          <a:xfrm>
            <a:off x="597988" y="1260415"/>
            <a:ext cx="8349804" cy="369332"/>
          </a:xfrm>
          <a:prstGeom prst="rect">
            <a:avLst/>
          </a:prstGeom>
        </p:spPr>
        <p:txBody>
          <a:bodyPr wrap="square">
            <a:spAutoFit/>
          </a:bodyPr>
          <a:lstStyle/>
          <a:p>
            <a:r>
              <a:rPr lang="en-GB" dirty="0" smtClean="0">
                <a:solidFill>
                  <a:srgbClr val="000000"/>
                </a:solidFill>
                <a:latin typeface="Times-Roman"/>
              </a:rPr>
              <a:t>The </a:t>
            </a:r>
            <a:r>
              <a:rPr lang="en-GB" dirty="0">
                <a:solidFill>
                  <a:srgbClr val="000000"/>
                </a:solidFill>
                <a:latin typeface="Times-Roman"/>
              </a:rPr>
              <a:t>angular momentum remains constant </a:t>
            </a:r>
            <a:r>
              <a:rPr lang="en-GB" dirty="0" smtClean="0">
                <a:solidFill>
                  <a:srgbClr val="000000"/>
                </a:solidFill>
                <a:latin typeface="Times-Roman"/>
              </a:rPr>
              <a:t>in both magnitude </a:t>
            </a:r>
            <a:r>
              <a:rPr lang="en-GB" dirty="0">
                <a:solidFill>
                  <a:srgbClr val="000000"/>
                </a:solidFill>
                <a:latin typeface="Times-Roman"/>
              </a:rPr>
              <a:t>and direction:</a:t>
            </a:r>
            <a:r>
              <a:rPr lang="en-GB" dirty="0"/>
              <a:t> </a:t>
            </a:r>
          </a:p>
        </p:txBody>
      </p:sp>
      <p:pic>
        <p:nvPicPr>
          <p:cNvPr id="9" name="Picture 8"/>
          <p:cNvPicPr>
            <a:picLocks noChangeAspect="1"/>
          </p:cNvPicPr>
          <p:nvPr/>
        </p:nvPicPr>
        <p:blipFill>
          <a:blip r:embed="rId3"/>
          <a:stretch>
            <a:fillRect/>
          </a:stretch>
        </p:blipFill>
        <p:spPr>
          <a:xfrm>
            <a:off x="784314" y="1865664"/>
            <a:ext cx="4756238" cy="555473"/>
          </a:xfrm>
          <a:prstGeom prst="rect">
            <a:avLst/>
          </a:prstGeom>
        </p:spPr>
      </p:pic>
      <p:pic>
        <p:nvPicPr>
          <p:cNvPr id="19" name="Picture 5" descr="Class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755" y="848255"/>
            <a:ext cx="3447245" cy="304338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343177" y="2600620"/>
            <a:ext cx="5039932" cy="369332"/>
          </a:xfrm>
          <a:prstGeom prst="rect">
            <a:avLst/>
          </a:prstGeom>
          <a:solidFill>
            <a:schemeClr val="accent1">
              <a:lumMod val="40000"/>
              <a:lumOff val="60000"/>
            </a:schemeClr>
          </a:solidFill>
        </p:spPr>
        <p:txBody>
          <a:bodyPr wrap="square">
            <a:spAutoFit/>
          </a:bodyPr>
          <a:lstStyle/>
          <a:p>
            <a:r>
              <a:rPr lang="en-GB" dirty="0" smtClean="0">
                <a:solidFill>
                  <a:srgbClr val="000000"/>
                </a:solidFill>
                <a:latin typeface="Times-Roman"/>
              </a:rPr>
              <a:t>Principle </a:t>
            </a:r>
            <a:r>
              <a:rPr lang="en-GB" dirty="0">
                <a:solidFill>
                  <a:srgbClr val="000000"/>
                </a:solidFill>
                <a:latin typeface="Times-Roman"/>
              </a:rPr>
              <a:t>of conservation of angular </a:t>
            </a:r>
            <a:r>
              <a:rPr lang="en-GB" dirty="0" smtClean="0">
                <a:solidFill>
                  <a:srgbClr val="000000"/>
                </a:solidFill>
                <a:latin typeface="Times-Roman"/>
              </a:rPr>
              <a:t>momentum</a:t>
            </a:r>
            <a:endParaRPr lang="en-GB" dirty="0"/>
          </a:p>
        </p:txBody>
      </p:sp>
      <p:sp>
        <p:nvSpPr>
          <p:cNvPr id="15" name="Rectangle 14"/>
          <p:cNvSpPr/>
          <p:nvPr/>
        </p:nvSpPr>
        <p:spPr>
          <a:xfrm>
            <a:off x="813508" y="4231651"/>
            <a:ext cx="10869350" cy="1200329"/>
          </a:xfrm>
          <a:prstGeom prst="rect">
            <a:avLst/>
          </a:prstGeom>
          <a:solidFill>
            <a:schemeClr val="accent1">
              <a:lumMod val="40000"/>
              <a:lumOff val="60000"/>
            </a:schemeClr>
          </a:solidFill>
        </p:spPr>
        <p:txBody>
          <a:bodyPr wrap="square">
            <a:spAutoFit/>
          </a:bodyPr>
          <a:lstStyle/>
          <a:p>
            <a:pPr algn="just"/>
            <a:r>
              <a:rPr lang="en-GB" sz="2400" dirty="0"/>
              <a:t>The angular momentum of an isolated system is also constant in the case of a system of moving charges when the angular momentum of the electromagnetic field is considered.</a:t>
            </a:r>
          </a:p>
        </p:txBody>
      </p:sp>
      <p:pic>
        <p:nvPicPr>
          <p:cNvPr id="22" name="Picture 21"/>
          <p:cNvPicPr>
            <a:picLocks noChangeAspect="1"/>
          </p:cNvPicPr>
          <p:nvPr/>
        </p:nvPicPr>
        <p:blipFill>
          <a:blip r:embed="rId5"/>
          <a:stretch>
            <a:fillRect/>
          </a:stretch>
        </p:blipFill>
        <p:spPr>
          <a:xfrm>
            <a:off x="4346716" y="5650087"/>
            <a:ext cx="2721000" cy="598022"/>
          </a:xfrm>
          <a:prstGeom prst="rect">
            <a:avLst/>
          </a:prstGeom>
        </p:spPr>
      </p:pic>
      <p:sp>
        <p:nvSpPr>
          <p:cNvPr id="23" name="Rounded Rectangular Callout 22"/>
          <p:cNvSpPr/>
          <p:nvPr/>
        </p:nvSpPr>
        <p:spPr>
          <a:xfrm rot="10800000">
            <a:off x="4835748" y="4679027"/>
            <a:ext cx="6523418" cy="331438"/>
          </a:xfrm>
          <a:prstGeom prst="wedgeRoundRectCallout">
            <a:avLst>
              <a:gd name="adj1" fmla="val 52130"/>
              <a:gd name="adj2" fmla="val -274104"/>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84314" y="3172145"/>
            <a:ext cx="9215473" cy="523220"/>
          </a:xfrm>
          <a:prstGeom prst="rect">
            <a:avLst/>
          </a:prstGeom>
          <a:solidFill>
            <a:schemeClr val="accent1">
              <a:lumMod val="40000"/>
              <a:lumOff val="60000"/>
            </a:schemeClr>
          </a:solidFill>
        </p:spPr>
        <p:txBody>
          <a:bodyPr wrap="square">
            <a:spAutoFit/>
          </a:bodyPr>
          <a:lstStyle/>
          <a:p>
            <a:r>
              <a:rPr lang="en-GB" sz="2800" dirty="0">
                <a:solidFill>
                  <a:srgbClr val="000000"/>
                </a:solidFill>
                <a:latin typeface="Times-Roman"/>
              </a:rPr>
              <a:t>It is a generalization for a single particle in a central </a:t>
            </a:r>
            <a:r>
              <a:rPr lang="en-GB" sz="2800" dirty="0" smtClean="0">
                <a:solidFill>
                  <a:srgbClr val="000000"/>
                </a:solidFill>
                <a:latin typeface="Times-Roman"/>
              </a:rPr>
              <a:t>field</a:t>
            </a:r>
            <a:endParaRPr lang="en-GB" sz="2800" dirty="0"/>
          </a:p>
        </p:txBody>
      </p:sp>
    </p:spTree>
    <p:extLst>
      <p:ext uri="{BB962C8B-B14F-4D97-AF65-F5344CB8AC3E}">
        <p14:creationId xmlns:p14="http://schemas.microsoft.com/office/powerpoint/2010/main" val="2715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15"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11</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8601768" y="464024"/>
            <a:ext cx="3698115" cy="3558563"/>
          </a:xfrm>
          <a:prstGeom prst="rect">
            <a:avLst/>
          </a:prstGeom>
        </p:spPr>
      </p:pic>
      <p:pic>
        <p:nvPicPr>
          <p:cNvPr id="4" name="Picture 3"/>
          <p:cNvPicPr>
            <a:picLocks noChangeAspect="1"/>
          </p:cNvPicPr>
          <p:nvPr/>
        </p:nvPicPr>
        <p:blipFill>
          <a:blip r:embed="rId4"/>
          <a:stretch>
            <a:fillRect/>
          </a:stretch>
        </p:blipFill>
        <p:spPr>
          <a:xfrm>
            <a:off x="9635744" y="4168197"/>
            <a:ext cx="1781175" cy="266700"/>
          </a:xfrm>
          <a:prstGeom prst="rect">
            <a:avLst/>
          </a:prstGeom>
        </p:spPr>
      </p:pic>
      <p:sp>
        <p:nvSpPr>
          <p:cNvPr id="9" name="Rectangle 8"/>
          <p:cNvSpPr/>
          <p:nvPr/>
        </p:nvSpPr>
        <p:spPr>
          <a:xfrm>
            <a:off x="626771" y="716810"/>
            <a:ext cx="8555865" cy="830997"/>
          </a:xfrm>
          <a:prstGeom prst="rect">
            <a:avLst/>
          </a:prstGeom>
          <a:solidFill>
            <a:schemeClr val="accent4">
              <a:lumMod val="20000"/>
              <a:lumOff val="80000"/>
            </a:schemeClr>
          </a:solidFill>
        </p:spPr>
        <p:txBody>
          <a:bodyPr wrap="square">
            <a:spAutoFit/>
          </a:bodyPr>
          <a:lstStyle/>
          <a:p>
            <a:r>
              <a:rPr lang="en-GB" sz="2400" dirty="0">
                <a:solidFill>
                  <a:srgbClr val="000000"/>
                </a:solidFill>
                <a:latin typeface="Times-Roman"/>
              </a:rPr>
              <a:t>It is sometimes convenient to express the angular momentum in terms of the </a:t>
            </a:r>
            <a:r>
              <a:rPr lang="en-GB" sz="2400" dirty="0" smtClean="0">
                <a:solidFill>
                  <a:srgbClr val="000000"/>
                </a:solidFill>
                <a:latin typeface="Times-Roman"/>
              </a:rPr>
              <a:t>motion of </a:t>
            </a:r>
            <a:r>
              <a:rPr lang="en-GB" sz="2400" dirty="0">
                <a:solidFill>
                  <a:srgbClr val="000000"/>
                </a:solidFill>
                <a:latin typeface="Times-Roman"/>
              </a:rPr>
              <a:t>the </a:t>
            </a:r>
            <a:r>
              <a:rPr lang="en-GB" sz="2400" dirty="0" err="1">
                <a:solidFill>
                  <a:srgbClr val="000000"/>
                </a:solidFill>
                <a:latin typeface="Times-Roman"/>
              </a:rPr>
              <a:t>center</a:t>
            </a:r>
            <a:r>
              <a:rPr lang="en-GB" sz="2400" dirty="0">
                <a:solidFill>
                  <a:srgbClr val="000000"/>
                </a:solidFill>
                <a:latin typeface="Times-Roman"/>
              </a:rPr>
              <a:t> of mass</a:t>
            </a:r>
            <a:r>
              <a:rPr lang="en-GB" sz="2400" dirty="0"/>
              <a:t> </a:t>
            </a:r>
          </a:p>
        </p:txBody>
      </p:sp>
      <p:pic>
        <p:nvPicPr>
          <p:cNvPr id="10" name="Picture 9"/>
          <p:cNvPicPr>
            <a:picLocks noChangeAspect="1"/>
          </p:cNvPicPr>
          <p:nvPr/>
        </p:nvPicPr>
        <p:blipFill>
          <a:blip r:embed="rId5"/>
          <a:stretch>
            <a:fillRect/>
          </a:stretch>
        </p:blipFill>
        <p:spPr>
          <a:xfrm>
            <a:off x="3428348" y="1634959"/>
            <a:ext cx="1581557" cy="505446"/>
          </a:xfrm>
          <a:prstGeom prst="rect">
            <a:avLst/>
          </a:prstGeom>
        </p:spPr>
      </p:pic>
      <p:pic>
        <p:nvPicPr>
          <p:cNvPr id="11" name="Picture 10"/>
          <p:cNvPicPr>
            <a:picLocks noChangeAspect="1"/>
          </p:cNvPicPr>
          <p:nvPr/>
        </p:nvPicPr>
        <p:blipFill>
          <a:blip r:embed="rId6"/>
          <a:stretch>
            <a:fillRect/>
          </a:stretch>
        </p:blipFill>
        <p:spPr>
          <a:xfrm>
            <a:off x="9393467" y="574575"/>
            <a:ext cx="1811346" cy="581746"/>
          </a:xfrm>
          <a:prstGeom prst="rect">
            <a:avLst/>
          </a:prstGeom>
        </p:spPr>
      </p:pic>
      <p:sp>
        <p:nvSpPr>
          <p:cNvPr id="19" name="Rounded Rectangular Callout 18"/>
          <p:cNvSpPr/>
          <p:nvPr/>
        </p:nvSpPr>
        <p:spPr>
          <a:xfrm rot="10800000">
            <a:off x="3428348" y="1687659"/>
            <a:ext cx="309093" cy="400046"/>
          </a:xfrm>
          <a:prstGeom prst="wedgeRoundRectCallout">
            <a:avLst>
              <a:gd name="adj1" fmla="val -2129456"/>
              <a:gd name="adj2" fmla="val 249114"/>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7"/>
          <a:stretch>
            <a:fillRect/>
          </a:stretch>
        </p:blipFill>
        <p:spPr>
          <a:xfrm>
            <a:off x="5737030" y="1654860"/>
            <a:ext cx="1622280" cy="505049"/>
          </a:xfrm>
          <a:prstGeom prst="rect">
            <a:avLst/>
          </a:prstGeom>
        </p:spPr>
      </p:pic>
      <p:pic>
        <p:nvPicPr>
          <p:cNvPr id="21" name="Picture 20"/>
          <p:cNvPicPr>
            <a:picLocks noChangeAspect="1"/>
          </p:cNvPicPr>
          <p:nvPr/>
        </p:nvPicPr>
        <p:blipFill>
          <a:blip r:embed="rId6"/>
          <a:stretch>
            <a:fillRect/>
          </a:stretch>
        </p:blipFill>
        <p:spPr>
          <a:xfrm>
            <a:off x="626771" y="2192557"/>
            <a:ext cx="1811346" cy="581746"/>
          </a:xfrm>
          <a:prstGeom prst="rect">
            <a:avLst/>
          </a:prstGeom>
        </p:spPr>
      </p:pic>
      <p:sp>
        <p:nvSpPr>
          <p:cNvPr id="15" name="Right Arrow 14"/>
          <p:cNvSpPr/>
          <p:nvPr/>
        </p:nvSpPr>
        <p:spPr>
          <a:xfrm>
            <a:off x="5152704" y="1818488"/>
            <a:ext cx="478666" cy="177792"/>
          </a:xfrm>
          <a:prstGeom prst="rightArrow">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8"/>
          <a:stretch>
            <a:fillRect/>
          </a:stretch>
        </p:blipFill>
        <p:spPr>
          <a:xfrm>
            <a:off x="915293" y="2785040"/>
            <a:ext cx="3252317" cy="570582"/>
          </a:xfrm>
          <a:prstGeom prst="rect">
            <a:avLst/>
          </a:prstGeom>
        </p:spPr>
      </p:pic>
      <p:sp>
        <p:nvSpPr>
          <p:cNvPr id="24" name="Rounded Rectangular Callout 23"/>
          <p:cNvSpPr/>
          <p:nvPr/>
        </p:nvSpPr>
        <p:spPr>
          <a:xfrm rot="10800000">
            <a:off x="5737030" y="1647010"/>
            <a:ext cx="309093" cy="400046"/>
          </a:xfrm>
          <a:prstGeom prst="wedgeRoundRectCallout">
            <a:avLst>
              <a:gd name="adj1" fmla="val -1608622"/>
              <a:gd name="adj2" fmla="val 242676"/>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9"/>
          <a:stretch>
            <a:fillRect/>
          </a:stretch>
        </p:blipFill>
        <p:spPr>
          <a:xfrm>
            <a:off x="915293" y="3362951"/>
            <a:ext cx="4356606" cy="754324"/>
          </a:xfrm>
          <a:prstGeom prst="rect">
            <a:avLst/>
          </a:prstGeom>
        </p:spPr>
      </p:pic>
      <p:pic>
        <p:nvPicPr>
          <p:cNvPr id="26" name="Picture 25"/>
          <p:cNvPicPr>
            <a:picLocks noChangeAspect="1"/>
          </p:cNvPicPr>
          <p:nvPr/>
        </p:nvPicPr>
        <p:blipFill>
          <a:blip r:embed="rId10"/>
          <a:stretch>
            <a:fillRect/>
          </a:stretch>
        </p:blipFill>
        <p:spPr>
          <a:xfrm>
            <a:off x="5236202" y="3447206"/>
            <a:ext cx="3623015" cy="655135"/>
          </a:xfrm>
          <a:prstGeom prst="rect">
            <a:avLst/>
          </a:prstGeom>
        </p:spPr>
      </p:pic>
      <p:pic>
        <p:nvPicPr>
          <p:cNvPr id="27" name="Picture 26"/>
          <p:cNvPicPr>
            <a:picLocks noChangeAspect="1"/>
          </p:cNvPicPr>
          <p:nvPr/>
        </p:nvPicPr>
        <p:blipFill>
          <a:blip r:embed="rId11"/>
          <a:stretch>
            <a:fillRect/>
          </a:stretch>
        </p:blipFill>
        <p:spPr>
          <a:xfrm>
            <a:off x="848278" y="4110564"/>
            <a:ext cx="4490635" cy="907515"/>
          </a:xfrm>
          <a:prstGeom prst="rect">
            <a:avLst/>
          </a:prstGeom>
        </p:spPr>
      </p:pic>
      <p:pic>
        <p:nvPicPr>
          <p:cNvPr id="28" name="Picture 27"/>
          <p:cNvPicPr>
            <a:picLocks noChangeAspect="1"/>
          </p:cNvPicPr>
          <p:nvPr/>
        </p:nvPicPr>
        <p:blipFill>
          <a:blip r:embed="rId12"/>
          <a:stretch>
            <a:fillRect/>
          </a:stretch>
        </p:blipFill>
        <p:spPr>
          <a:xfrm>
            <a:off x="5314746" y="4148185"/>
            <a:ext cx="4296831" cy="1005296"/>
          </a:xfrm>
          <a:prstGeom prst="rect">
            <a:avLst/>
          </a:prstGeom>
        </p:spPr>
      </p:pic>
      <p:pic>
        <p:nvPicPr>
          <p:cNvPr id="29" name="Picture 28"/>
          <p:cNvPicPr>
            <a:picLocks noChangeAspect="1"/>
          </p:cNvPicPr>
          <p:nvPr/>
        </p:nvPicPr>
        <p:blipFill>
          <a:blip r:embed="rId13"/>
          <a:stretch>
            <a:fillRect/>
          </a:stretch>
        </p:blipFill>
        <p:spPr>
          <a:xfrm>
            <a:off x="964277" y="5345594"/>
            <a:ext cx="2773164" cy="671849"/>
          </a:xfrm>
          <a:prstGeom prst="rect">
            <a:avLst/>
          </a:prstGeom>
        </p:spPr>
      </p:pic>
      <p:pic>
        <p:nvPicPr>
          <p:cNvPr id="30" name="Picture 29"/>
          <p:cNvPicPr>
            <a:picLocks noChangeAspect="1"/>
          </p:cNvPicPr>
          <p:nvPr/>
        </p:nvPicPr>
        <p:blipFill>
          <a:blip r:embed="rId14"/>
          <a:stretch>
            <a:fillRect/>
          </a:stretch>
        </p:blipFill>
        <p:spPr>
          <a:xfrm>
            <a:off x="3793040" y="5298371"/>
            <a:ext cx="2361175" cy="688676"/>
          </a:xfrm>
          <a:prstGeom prst="rect">
            <a:avLst/>
          </a:prstGeom>
        </p:spPr>
      </p:pic>
      <p:pic>
        <p:nvPicPr>
          <p:cNvPr id="31" name="Picture 30"/>
          <p:cNvPicPr>
            <a:picLocks noChangeAspect="1"/>
          </p:cNvPicPr>
          <p:nvPr/>
        </p:nvPicPr>
        <p:blipFill>
          <a:blip r:embed="rId15"/>
          <a:stretch>
            <a:fillRect/>
          </a:stretch>
        </p:blipFill>
        <p:spPr>
          <a:xfrm>
            <a:off x="7377317" y="5259253"/>
            <a:ext cx="3883790" cy="758190"/>
          </a:xfrm>
          <a:prstGeom prst="rect">
            <a:avLst/>
          </a:prstGeom>
        </p:spPr>
      </p:pic>
      <p:sp>
        <p:nvSpPr>
          <p:cNvPr id="32" name="Right Arrow 31"/>
          <p:cNvSpPr/>
          <p:nvPr/>
        </p:nvSpPr>
        <p:spPr>
          <a:xfrm>
            <a:off x="6526433" y="5532100"/>
            <a:ext cx="478666" cy="177792"/>
          </a:xfrm>
          <a:prstGeom prst="rightArrow">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ular Callout 32"/>
          <p:cNvSpPr/>
          <p:nvPr/>
        </p:nvSpPr>
        <p:spPr>
          <a:xfrm rot="10800000">
            <a:off x="4183486" y="4277555"/>
            <a:ext cx="1088412" cy="740523"/>
          </a:xfrm>
          <a:prstGeom prst="wedgeRoundRectCallout">
            <a:avLst>
              <a:gd name="adj1" fmla="val -248531"/>
              <a:gd name="adj2" fmla="val -97386"/>
              <a:gd name="adj3" fmla="val 1666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ular Callout 33"/>
          <p:cNvSpPr/>
          <p:nvPr/>
        </p:nvSpPr>
        <p:spPr>
          <a:xfrm rot="10800000">
            <a:off x="5605692" y="4301127"/>
            <a:ext cx="1088412" cy="740523"/>
          </a:xfrm>
          <a:prstGeom prst="wedgeRoundRectCallout">
            <a:avLst>
              <a:gd name="adj1" fmla="val 409368"/>
              <a:gd name="adj2" fmla="val -102603"/>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0556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24"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585184" y="591031"/>
            <a:ext cx="10619629" cy="830997"/>
          </a:xfrm>
          <a:prstGeom prst="rect">
            <a:avLst/>
          </a:prstGeom>
          <a:solidFill>
            <a:schemeClr val="accent4">
              <a:lumMod val="20000"/>
              <a:lumOff val="80000"/>
            </a:schemeClr>
          </a:solidFill>
        </p:spPr>
        <p:txBody>
          <a:bodyPr wrap="square">
            <a:spAutoFit/>
          </a:bodyPr>
          <a:lstStyle/>
          <a:p>
            <a:r>
              <a:rPr lang="en-GB" sz="2000" dirty="0">
                <a:solidFill>
                  <a:srgbClr val="000000"/>
                </a:solidFill>
                <a:latin typeface="Times-Roman"/>
              </a:rPr>
              <a:t>These two equations merely state that the </a:t>
            </a:r>
            <a:r>
              <a:rPr lang="en-GB" sz="2000" dirty="0" smtClean="0">
                <a:solidFill>
                  <a:srgbClr val="000000"/>
                </a:solidFill>
                <a:latin typeface="Times-Roman"/>
              </a:rPr>
              <a:t>position </a:t>
            </a:r>
            <a:r>
              <a:rPr lang="en-GB" sz="2400" dirty="0" smtClean="0">
                <a:solidFill>
                  <a:srgbClr val="000000"/>
                </a:solidFill>
                <a:latin typeface="Times-Roman"/>
              </a:rPr>
              <a:t>and </a:t>
            </a:r>
            <a:r>
              <a:rPr lang="en-GB" sz="2400" dirty="0">
                <a:solidFill>
                  <a:srgbClr val="000000"/>
                </a:solidFill>
                <a:latin typeface="Times-Roman"/>
              </a:rPr>
              <a:t>velocity of the </a:t>
            </a:r>
            <a:r>
              <a:rPr lang="en-GB" sz="2400" dirty="0" err="1">
                <a:solidFill>
                  <a:srgbClr val="000000"/>
                </a:solidFill>
                <a:latin typeface="Times-Roman"/>
              </a:rPr>
              <a:t>center</a:t>
            </a:r>
            <a:r>
              <a:rPr lang="en-GB" sz="2400" dirty="0">
                <a:solidFill>
                  <a:srgbClr val="000000"/>
                </a:solidFill>
                <a:latin typeface="Times-Roman"/>
              </a:rPr>
              <a:t> of mass, relative to the </a:t>
            </a:r>
            <a:r>
              <a:rPr lang="en-GB" sz="2400" dirty="0" err="1">
                <a:solidFill>
                  <a:srgbClr val="000000"/>
                </a:solidFill>
                <a:latin typeface="Times-Roman"/>
              </a:rPr>
              <a:t>center</a:t>
            </a:r>
            <a:r>
              <a:rPr lang="en-GB" sz="2400" dirty="0">
                <a:solidFill>
                  <a:srgbClr val="000000"/>
                </a:solidFill>
                <a:latin typeface="Times-Roman"/>
              </a:rPr>
              <a:t> of mass, are both </a:t>
            </a:r>
            <a:r>
              <a:rPr lang="en-GB" sz="2400" dirty="0" smtClean="0">
                <a:solidFill>
                  <a:srgbClr val="000000"/>
                </a:solidFill>
                <a:latin typeface="Times-Roman"/>
              </a:rPr>
              <a:t>zero </a:t>
            </a:r>
            <a:endParaRPr lang="en-GB" sz="2400" dirty="0"/>
          </a:p>
        </p:txBody>
      </p:sp>
      <p:pic>
        <p:nvPicPr>
          <p:cNvPr id="4" name="Picture 3"/>
          <p:cNvPicPr>
            <a:picLocks noChangeAspect="1"/>
          </p:cNvPicPr>
          <p:nvPr/>
        </p:nvPicPr>
        <p:blipFill>
          <a:blip r:embed="rId3"/>
          <a:stretch>
            <a:fillRect/>
          </a:stretch>
        </p:blipFill>
        <p:spPr>
          <a:xfrm>
            <a:off x="998820" y="1786309"/>
            <a:ext cx="4073546" cy="818118"/>
          </a:xfrm>
          <a:prstGeom prst="rect">
            <a:avLst/>
          </a:prstGeom>
        </p:spPr>
      </p:pic>
      <p:pic>
        <p:nvPicPr>
          <p:cNvPr id="2050" name="Picture 2" descr="Electron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318" y="2887362"/>
            <a:ext cx="6565268" cy="330575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rot="10800000">
            <a:off x="1514486" y="1808152"/>
            <a:ext cx="1544376" cy="558901"/>
          </a:xfrm>
          <a:prstGeom prst="wedgeRoundRectCallout">
            <a:avLst>
              <a:gd name="adj1" fmla="val -368676"/>
              <a:gd name="adj2" fmla="val -50854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ular Callout 18"/>
          <p:cNvSpPr/>
          <p:nvPr/>
        </p:nvSpPr>
        <p:spPr>
          <a:xfrm rot="10800000">
            <a:off x="3286860" y="1763019"/>
            <a:ext cx="1785506" cy="771262"/>
          </a:xfrm>
          <a:prstGeom prst="wedgeRoundRectCallout">
            <a:avLst>
              <a:gd name="adj1" fmla="val -333649"/>
              <a:gd name="adj2" fmla="val -121186"/>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50010" y="3287397"/>
            <a:ext cx="6449279" cy="1015663"/>
          </a:xfrm>
          <a:prstGeom prst="rect">
            <a:avLst/>
          </a:prstGeom>
          <a:solidFill>
            <a:schemeClr val="accent1">
              <a:lumMod val="20000"/>
              <a:lumOff val="80000"/>
            </a:schemeClr>
          </a:solidFill>
        </p:spPr>
        <p:txBody>
          <a:bodyPr wrap="square">
            <a:spAutoFit/>
          </a:bodyPr>
          <a:lstStyle/>
          <a:p>
            <a:pPr algn="just"/>
            <a:r>
              <a:rPr lang="en-GB" sz="2000" dirty="0" smtClean="0"/>
              <a:t>Is the </a:t>
            </a:r>
            <a:r>
              <a:rPr lang="en-GB" sz="2000" dirty="0"/>
              <a:t>angular momentum of a system in terms of an </a:t>
            </a:r>
            <a:r>
              <a:rPr lang="en-GB" sz="2000" b="1" dirty="0" smtClean="0">
                <a:solidFill>
                  <a:srgbClr val="FF0000"/>
                </a:solidFill>
              </a:rPr>
              <a:t>orbital</a:t>
            </a:r>
            <a:r>
              <a:rPr lang="en-GB" sz="2000" dirty="0" smtClean="0">
                <a:solidFill>
                  <a:srgbClr val="FF0000"/>
                </a:solidFill>
              </a:rPr>
              <a:t> </a:t>
            </a:r>
            <a:r>
              <a:rPr lang="en-GB" sz="2000" b="1" dirty="0" smtClean="0">
                <a:solidFill>
                  <a:srgbClr val="FF0000"/>
                </a:solidFill>
              </a:rPr>
              <a:t>motion</a:t>
            </a:r>
            <a:r>
              <a:rPr lang="en-GB" sz="2000" dirty="0" smtClean="0">
                <a:solidFill>
                  <a:srgbClr val="FF0000"/>
                </a:solidFill>
              </a:rPr>
              <a:t> </a:t>
            </a:r>
            <a:r>
              <a:rPr lang="en-GB" sz="2000" dirty="0"/>
              <a:t>of the </a:t>
            </a:r>
            <a:r>
              <a:rPr lang="en-GB" sz="2000" dirty="0" err="1"/>
              <a:t>center</a:t>
            </a:r>
            <a:r>
              <a:rPr lang="en-GB" sz="2000" dirty="0"/>
              <a:t> of </a:t>
            </a:r>
            <a:r>
              <a:rPr lang="en-GB" sz="2000" dirty="0" smtClean="0"/>
              <a:t>mass </a:t>
            </a:r>
            <a:r>
              <a:rPr lang="en-GB" sz="2000" dirty="0"/>
              <a:t>and a </a:t>
            </a:r>
            <a:r>
              <a:rPr lang="en-GB" sz="2000" b="1" dirty="0" smtClean="0">
                <a:solidFill>
                  <a:srgbClr val="FF0000"/>
                </a:solidFill>
              </a:rPr>
              <a:t>spin</a:t>
            </a:r>
            <a:r>
              <a:rPr lang="en-GB" sz="2000" dirty="0" smtClean="0"/>
              <a:t> </a:t>
            </a:r>
            <a:r>
              <a:rPr lang="en-GB" sz="2000" b="1" dirty="0" smtClean="0">
                <a:solidFill>
                  <a:srgbClr val="FF0000"/>
                </a:solidFill>
              </a:rPr>
              <a:t>motion</a:t>
            </a:r>
            <a:r>
              <a:rPr lang="en-GB" sz="2000" dirty="0" smtClean="0"/>
              <a:t> </a:t>
            </a:r>
            <a:r>
              <a:rPr lang="en-GB" sz="2000" dirty="0"/>
              <a:t>about the </a:t>
            </a:r>
            <a:r>
              <a:rPr lang="en-GB" sz="2000" dirty="0" err="1"/>
              <a:t>center</a:t>
            </a:r>
            <a:r>
              <a:rPr lang="en-GB" sz="2000" dirty="0"/>
              <a:t> of mass).</a:t>
            </a:r>
          </a:p>
        </p:txBody>
      </p:sp>
    </p:spTree>
    <p:extLst>
      <p:ext uri="{BB962C8B-B14F-4D97-AF65-F5344CB8AC3E}">
        <p14:creationId xmlns:p14="http://schemas.microsoft.com/office/powerpoint/2010/main" val="3033620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68285" y="471874"/>
            <a:ext cx="1967975" cy="4668220"/>
          </a:xfrm>
          <a:prstGeom prst="rect">
            <a:avLst/>
          </a:prstGeom>
        </p:spPr>
      </p:pic>
      <p:pic>
        <p:nvPicPr>
          <p:cNvPr id="4" name="Picture 3"/>
          <p:cNvPicPr>
            <a:picLocks noChangeAspect="1"/>
          </p:cNvPicPr>
          <p:nvPr/>
        </p:nvPicPr>
        <p:blipFill>
          <a:blip r:embed="rId4"/>
          <a:stretch>
            <a:fillRect/>
          </a:stretch>
        </p:blipFill>
        <p:spPr>
          <a:xfrm>
            <a:off x="406148" y="514161"/>
            <a:ext cx="9972675" cy="1266825"/>
          </a:xfrm>
          <a:prstGeom prst="rect">
            <a:avLst/>
          </a:prstGeom>
        </p:spPr>
      </p:pic>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4" name="Rounded Rectangular Callout 23"/>
          <p:cNvSpPr/>
          <p:nvPr/>
        </p:nvSpPr>
        <p:spPr>
          <a:xfrm>
            <a:off x="6424252" y="1081825"/>
            <a:ext cx="1520317" cy="360610"/>
          </a:xfrm>
          <a:prstGeom prst="wedgeRoundRectCallout">
            <a:avLst>
              <a:gd name="adj1" fmla="val 232962"/>
              <a:gd name="adj2" fmla="val -110697"/>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stretch>
            <a:fillRect/>
          </a:stretch>
        </p:blipFill>
        <p:spPr>
          <a:xfrm>
            <a:off x="496840" y="1981614"/>
            <a:ext cx="9592820" cy="758965"/>
          </a:xfrm>
          <a:prstGeom prst="rect">
            <a:avLst/>
          </a:prstGeom>
        </p:spPr>
      </p:pic>
      <p:pic>
        <p:nvPicPr>
          <p:cNvPr id="12" name="Picture 11"/>
          <p:cNvPicPr>
            <a:picLocks noChangeAspect="1"/>
          </p:cNvPicPr>
          <p:nvPr/>
        </p:nvPicPr>
        <p:blipFill>
          <a:blip r:embed="rId6"/>
          <a:stretch>
            <a:fillRect/>
          </a:stretch>
        </p:blipFill>
        <p:spPr>
          <a:xfrm>
            <a:off x="3013426" y="2659895"/>
            <a:ext cx="3877441" cy="619863"/>
          </a:xfrm>
          <a:prstGeom prst="rect">
            <a:avLst/>
          </a:prstGeom>
        </p:spPr>
      </p:pic>
      <p:sp>
        <p:nvSpPr>
          <p:cNvPr id="25" name="Rectangle 24"/>
          <p:cNvSpPr/>
          <p:nvPr/>
        </p:nvSpPr>
        <p:spPr>
          <a:xfrm>
            <a:off x="513698" y="3299101"/>
            <a:ext cx="8695739" cy="707886"/>
          </a:xfrm>
          <a:prstGeom prst="rect">
            <a:avLst/>
          </a:prstGeom>
          <a:solidFill>
            <a:schemeClr val="accent1">
              <a:lumMod val="20000"/>
              <a:lumOff val="80000"/>
            </a:schemeClr>
          </a:solidFill>
        </p:spPr>
        <p:txBody>
          <a:bodyPr wrap="square">
            <a:spAutoFit/>
          </a:bodyPr>
          <a:lstStyle/>
          <a:p>
            <a:pPr algn="just"/>
            <a:r>
              <a:rPr lang="en-GB" sz="2000" dirty="0" smtClean="0"/>
              <a:t>Is the </a:t>
            </a:r>
            <a:r>
              <a:rPr lang="en-GB" sz="2000" dirty="0"/>
              <a:t>angular momentum of a system in terms of an </a:t>
            </a:r>
            <a:r>
              <a:rPr lang="en-GB" sz="2000" b="1" dirty="0" smtClean="0">
                <a:solidFill>
                  <a:srgbClr val="FF0000"/>
                </a:solidFill>
              </a:rPr>
              <a:t>orbital</a:t>
            </a:r>
            <a:r>
              <a:rPr lang="en-GB" sz="2000" dirty="0" smtClean="0">
                <a:solidFill>
                  <a:srgbClr val="FF0000"/>
                </a:solidFill>
              </a:rPr>
              <a:t> </a:t>
            </a:r>
            <a:r>
              <a:rPr lang="en-GB" sz="2000" b="1" dirty="0" smtClean="0">
                <a:solidFill>
                  <a:srgbClr val="FF0000"/>
                </a:solidFill>
              </a:rPr>
              <a:t>motion</a:t>
            </a:r>
            <a:r>
              <a:rPr lang="en-GB" sz="2000" dirty="0" smtClean="0">
                <a:solidFill>
                  <a:srgbClr val="FF0000"/>
                </a:solidFill>
              </a:rPr>
              <a:t> </a:t>
            </a:r>
            <a:r>
              <a:rPr lang="en-GB" sz="2000" dirty="0"/>
              <a:t>of the </a:t>
            </a:r>
            <a:r>
              <a:rPr lang="en-GB" sz="2000" dirty="0" err="1"/>
              <a:t>center</a:t>
            </a:r>
            <a:r>
              <a:rPr lang="en-GB" sz="2000" dirty="0"/>
              <a:t> of </a:t>
            </a:r>
            <a:r>
              <a:rPr lang="en-GB" sz="2000" dirty="0" smtClean="0"/>
              <a:t>mass </a:t>
            </a:r>
            <a:r>
              <a:rPr lang="en-GB" sz="2000" dirty="0"/>
              <a:t>and a </a:t>
            </a:r>
            <a:r>
              <a:rPr lang="en-GB" sz="2000" b="1" dirty="0" smtClean="0">
                <a:solidFill>
                  <a:srgbClr val="FF0000"/>
                </a:solidFill>
              </a:rPr>
              <a:t>spin</a:t>
            </a:r>
            <a:r>
              <a:rPr lang="en-GB" sz="2000" dirty="0" smtClean="0"/>
              <a:t> </a:t>
            </a:r>
            <a:r>
              <a:rPr lang="en-GB" sz="2000" b="1" dirty="0" smtClean="0">
                <a:solidFill>
                  <a:srgbClr val="FF0000"/>
                </a:solidFill>
              </a:rPr>
              <a:t>motion</a:t>
            </a:r>
            <a:r>
              <a:rPr lang="en-GB" sz="2000" dirty="0" smtClean="0"/>
              <a:t> </a:t>
            </a:r>
            <a:r>
              <a:rPr lang="en-GB" sz="2000" dirty="0"/>
              <a:t>about the </a:t>
            </a:r>
            <a:r>
              <a:rPr lang="en-GB" sz="2000" dirty="0" err="1"/>
              <a:t>center</a:t>
            </a:r>
            <a:r>
              <a:rPr lang="en-GB" sz="2000" dirty="0"/>
              <a:t> of mass).</a:t>
            </a:r>
          </a:p>
        </p:txBody>
      </p:sp>
      <p:sp>
        <p:nvSpPr>
          <p:cNvPr id="26" name="Rounded Rectangular Callout 25"/>
          <p:cNvSpPr/>
          <p:nvPr/>
        </p:nvSpPr>
        <p:spPr>
          <a:xfrm>
            <a:off x="6104586" y="3371167"/>
            <a:ext cx="1632302" cy="298534"/>
          </a:xfrm>
          <a:prstGeom prst="wedgeRoundRectCallout">
            <a:avLst>
              <a:gd name="adj1" fmla="val -134123"/>
              <a:gd name="adj2" fmla="val -118724"/>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ular Callout 26"/>
          <p:cNvSpPr/>
          <p:nvPr/>
        </p:nvSpPr>
        <p:spPr>
          <a:xfrm>
            <a:off x="1885285" y="3597429"/>
            <a:ext cx="1505218" cy="360610"/>
          </a:xfrm>
          <a:prstGeom prst="wedgeRoundRectCallout">
            <a:avLst>
              <a:gd name="adj1" fmla="val 197304"/>
              <a:gd name="adj2" fmla="val -196411"/>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a:stretch>
            <a:fillRect/>
          </a:stretch>
        </p:blipFill>
        <p:spPr>
          <a:xfrm>
            <a:off x="496840" y="4270353"/>
            <a:ext cx="8570234" cy="692303"/>
          </a:xfrm>
          <a:prstGeom prst="rect">
            <a:avLst/>
          </a:prstGeom>
        </p:spPr>
      </p:pic>
      <p:sp>
        <p:nvSpPr>
          <p:cNvPr id="28" name="Rounded Rectangular Callout 27"/>
          <p:cNvSpPr/>
          <p:nvPr/>
        </p:nvSpPr>
        <p:spPr>
          <a:xfrm>
            <a:off x="3591425" y="2783756"/>
            <a:ext cx="1482851" cy="360610"/>
          </a:xfrm>
          <a:prstGeom prst="wedgeRoundRectCallout">
            <a:avLst>
              <a:gd name="adj1" fmla="val 55067"/>
              <a:gd name="adj2" fmla="val 35715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8"/>
          <a:stretch>
            <a:fillRect/>
          </a:stretch>
        </p:blipFill>
        <p:spPr>
          <a:xfrm>
            <a:off x="518848" y="5178740"/>
            <a:ext cx="9690003" cy="1068911"/>
          </a:xfrm>
          <a:prstGeom prst="rect">
            <a:avLst/>
          </a:prstGeom>
        </p:spPr>
      </p:pic>
      <p:sp>
        <p:nvSpPr>
          <p:cNvPr id="29" name="Rounded Rectangular Callout 28"/>
          <p:cNvSpPr/>
          <p:nvPr/>
        </p:nvSpPr>
        <p:spPr>
          <a:xfrm>
            <a:off x="1243614" y="4611553"/>
            <a:ext cx="1769812" cy="360610"/>
          </a:xfrm>
          <a:prstGeom prst="wedgeRoundRectCallout">
            <a:avLst>
              <a:gd name="adj1" fmla="val 485136"/>
              <a:gd name="adj2" fmla="val -1074979"/>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7354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19" name="Picture 18"/>
          <p:cNvPicPr>
            <a:picLocks noChangeAspect="1"/>
          </p:cNvPicPr>
          <p:nvPr/>
        </p:nvPicPr>
        <p:blipFill>
          <a:blip r:embed="rId3"/>
          <a:stretch>
            <a:fillRect/>
          </a:stretch>
        </p:blipFill>
        <p:spPr>
          <a:xfrm>
            <a:off x="1890293" y="588461"/>
            <a:ext cx="3877441" cy="619863"/>
          </a:xfrm>
          <a:prstGeom prst="rect">
            <a:avLst/>
          </a:prstGeom>
        </p:spPr>
      </p:pic>
      <p:pic>
        <p:nvPicPr>
          <p:cNvPr id="11" name="Picture 10"/>
          <p:cNvPicPr>
            <a:picLocks noChangeAspect="1"/>
          </p:cNvPicPr>
          <p:nvPr/>
        </p:nvPicPr>
        <p:blipFill>
          <a:blip r:embed="rId4"/>
          <a:stretch>
            <a:fillRect/>
          </a:stretch>
        </p:blipFill>
        <p:spPr>
          <a:xfrm>
            <a:off x="2775504" y="1977266"/>
            <a:ext cx="293665" cy="827601"/>
          </a:xfrm>
          <a:prstGeom prst="rect">
            <a:avLst/>
          </a:prstGeom>
        </p:spPr>
      </p:pic>
      <p:pic>
        <p:nvPicPr>
          <p:cNvPr id="12" name="Picture 11"/>
          <p:cNvPicPr>
            <a:picLocks noChangeAspect="1"/>
          </p:cNvPicPr>
          <p:nvPr/>
        </p:nvPicPr>
        <p:blipFill>
          <a:blip r:embed="rId5"/>
          <a:stretch>
            <a:fillRect/>
          </a:stretch>
        </p:blipFill>
        <p:spPr>
          <a:xfrm>
            <a:off x="3145069" y="2156010"/>
            <a:ext cx="366176" cy="505672"/>
          </a:xfrm>
          <a:prstGeom prst="rect">
            <a:avLst/>
          </a:prstGeom>
        </p:spPr>
      </p:pic>
      <p:pic>
        <p:nvPicPr>
          <p:cNvPr id="13" name="Picture 12"/>
          <p:cNvPicPr>
            <a:picLocks noChangeAspect="1"/>
          </p:cNvPicPr>
          <p:nvPr/>
        </p:nvPicPr>
        <p:blipFill>
          <a:blip r:embed="rId6"/>
          <a:stretch>
            <a:fillRect/>
          </a:stretch>
        </p:blipFill>
        <p:spPr>
          <a:xfrm>
            <a:off x="3537003" y="2212396"/>
            <a:ext cx="509628" cy="449672"/>
          </a:xfrm>
          <a:prstGeom prst="rect">
            <a:avLst/>
          </a:prstGeom>
        </p:spPr>
      </p:pic>
      <p:pic>
        <p:nvPicPr>
          <p:cNvPr id="14" name="Picture 13"/>
          <p:cNvPicPr>
            <a:picLocks noChangeAspect="1"/>
          </p:cNvPicPr>
          <p:nvPr/>
        </p:nvPicPr>
        <p:blipFill>
          <a:blip r:embed="rId7"/>
          <a:stretch>
            <a:fillRect/>
          </a:stretch>
        </p:blipFill>
        <p:spPr>
          <a:xfrm>
            <a:off x="1824799" y="2212396"/>
            <a:ext cx="755091" cy="407509"/>
          </a:xfrm>
          <a:prstGeom prst="rect">
            <a:avLst/>
          </a:prstGeom>
        </p:spPr>
      </p:pic>
      <p:pic>
        <p:nvPicPr>
          <p:cNvPr id="15" name="Picture 14"/>
          <p:cNvPicPr>
            <a:picLocks noChangeAspect="1"/>
          </p:cNvPicPr>
          <p:nvPr/>
        </p:nvPicPr>
        <p:blipFill>
          <a:blip r:embed="rId8"/>
          <a:stretch>
            <a:fillRect/>
          </a:stretch>
        </p:blipFill>
        <p:spPr>
          <a:xfrm>
            <a:off x="4097460" y="2313792"/>
            <a:ext cx="235979" cy="275309"/>
          </a:xfrm>
          <a:prstGeom prst="rect">
            <a:avLst/>
          </a:prstGeom>
        </p:spPr>
      </p:pic>
      <p:pic>
        <p:nvPicPr>
          <p:cNvPr id="21" name="Picture 20"/>
          <p:cNvPicPr>
            <a:picLocks noChangeAspect="1"/>
          </p:cNvPicPr>
          <p:nvPr/>
        </p:nvPicPr>
        <p:blipFill>
          <a:blip r:embed="rId9"/>
          <a:stretch>
            <a:fillRect/>
          </a:stretch>
        </p:blipFill>
        <p:spPr>
          <a:xfrm>
            <a:off x="4384268" y="2313792"/>
            <a:ext cx="623776" cy="318819"/>
          </a:xfrm>
          <a:prstGeom prst="rect">
            <a:avLst/>
          </a:prstGeom>
        </p:spPr>
      </p:pic>
      <p:pic>
        <p:nvPicPr>
          <p:cNvPr id="23" name="Picture 22"/>
          <p:cNvPicPr>
            <a:picLocks noChangeAspect="1"/>
          </p:cNvPicPr>
          <p:nvPr/>
        </p:nvPicPr>
        <p:blipFill>
          <a:blip r:embed="rId10"/>
          <a:stretch>
            <a:fillRect/>
          </a:stretch>
        </p:blipFill>
        <p:spPr>
          <a:xfrm>
            <a:off x="10213460" y="514161"/>
            <a:ext cx="1967975" cy="4668220"/>
          </a:xfrm>
          <a:prstGeom prst="rect">
            <a:avLst/>
          </a:prstGeom>
        </p:spPr>
      </p:pic>
      <p:sp>
        <p:nvSpPr>
          <p:cNvPr id="22" name="Rectangle 21"/>
          <p:cNvSpPr/>
          <p:nvPr/>
        </p:nvSpPr>
        <p:spPr>
          <a:xfrm>
            <a:off x="6596941" y="663590"/>
            <a:ext cx="3605026" cy="369332"/>
          </a:xfrm>
          <a:prstGeom prst="rect">
            <a:avLst/>
          </a:prstGeom>
          <a:solidFill>
            <a:schemeClr val="accent1">
              <a:lumMod val="20000"/>
              <a:lumOff val="80000"/>
            </a:schemeClr>
          </a:solidFill>
        </p:spPr>
        <p:txBody>
          <a:bodyPr wrap="none">
            <a:spAutoFit/>
          </a:bodyPr>
          <a:lstStyle/>
          <a:p>
            <a:r>
              <a:rPr lang="en-GB" b="1" dirty="0">
                <a:solidFill>
                  <a:srgbClr val="FF0000"/>
                </a:solidFill>
              </a:rPr>
              <a:t>orbital</a:t>
            </a:r>
            <a:r>
              <a:rPr lang="en-GB" dirty="0">
                <a:solidFill>
                  <a:srgbClr val="FF0000"/>
                </a:solidFill>
              </a:rPr>
              <a:t> </a:t>
            </a:r>
            <a:r>
              <a:rPr lang="en-GB" b="1" dirty="0">
                <a:solidFill>
                  <a:srgbClr val="FF0000"/>
                </a:solidFill>
              </a:rPr>
              <a:t>motion</a:t>
            </a:r>
            <a:r>
              <a:rPr lang="en-GB" dirty="0">
                <a:solidFill>
                  <a:srgbClr val="FF0000"/>
                </a:solidFill>
              </a:rPr>
              <a:t> </a:t>
            </a:r>
            <a:r>
              <a:rPr lang="en-GB" dirty="0"/>
              <a:t>of the </a:t>
            </a:r>
            <a:r>
              <a:rPr lang="en-GB" dirty="0" err="1"/>
              <a:t>center</a:t>
            </a:r>
            <a:r>
              <a:rPr lang="en-GB" dirty="0"/>
              <a:t> of mass</a:t>
            </a:r>
          </a:p>
        </p:txBody>
      </p:sp>
      <p:sp>
        <p:nvSpPr>
          <p:cNvPr id="27" name="Rounded Rectangular Callout 26"/>
          <p:cNvSpPr/>
          <p:nvPr/>
        </p:nvSpPr>
        <p:spPr>
          <a:xfrm>
            <a:off x="4333439" y="2331621"/>
            <a:ext cx="750906" cy="283159"/>
          </a:xfrm>
          <a:prstGeom prst="wedgeRoundRectCallout">
            <a:avLst>
              <a:gd name="adj1" fmla="val 254570"/>
              <a:gd name="adj2" fmla="val -510540"/>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11"/>
          <a:stretch>
            <a:fillRect/>
          </a:stretch>
        </p:blipFill>
        <p:spPr>
          <a:xfrm>
            <a:off x="5866799" y="1827956"/>
            <a:ext cx="4164901" cy="4524174"/>
          </a:xfrm>
          <a:prstGeom prst="rect">
            <a:avLst/>
          </a:prstGeom>
        </p:spPr>
      </p:pic>
      <p:pic>
        <p:nvPicPr>
          <p:cNvPr id="30" name="Picture 29"/>
          <p:cNvPicPr>
            <a:picLocks noChangeAspect="1"/>
          </p:cNvPicPr>
          <p:nvPr/>
        </p:nvPicPr>
        <p:blipFill>
          <a:blip r:embed="rId12"/>
          <a:stretch>
            <a:fillRect/>
          </a:stretch>
        </p:blipFill>
        <p:spPr>
          <a:xfrm>
            <a:off x="2446644" y="2824426"/>
            <a:ext cx="1394234" cy="851346"/>
          </a:xfrm>
          <a:prstGeom prst="rect">
            <a:avLst/>
          </a:prstGeom>
        </p:spPr>
      </p:pic>
      <p:sp>
        <p:nvSpPr>
          <p:cNvPr id="32" name="Rounded Rectangular Callout 31"/>
          <p:cNvSpPr/>
          <p:nvPr/>
        </p:nvSpPr>
        <p:spPr>
          <a:xfrm>
            <a:off x="3113965" y="2866589"/>
            <a:ext cx="750906" cy="809183"/>
          </a:xfrm>
          <a:prstGeom prst="wedgeRoundRectCallout">
            <a:avLst>
              <a:gd name="adj1" fmla="val 24745"/>
              <a:gd name="adj2" fmla="val -85542"/>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ular Callout 32"/>
          <p:cNvSpPr/>
          <p:nvPr/>
        </p:nvSpPr>
        <p:spPr>
          <a:xfrm>
            <a:off x="3486174" y="2274570"/>
            <a:ext cx="611286" cy="421824"/>
          </a:xfrm>
          <a:prstGeom prst="wedgeRoundRectCallout">
            <a:avLst>
              <a:gd name="adj1" fmla="val 602496"/>
              <a:gd name="adj2" fmla="val 307687"/>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ular Callout 33"/>
          <p:cNvSpPr/>
          <p:nvPr/>
        </p:nvSpPr>
        <p:spPr>
          <a:xfrm>
            <a:off x="11306602" y="2463131"/>
            <a:ext cx="312482" cy="336656"/>
          </a:xfrm>
          <a:prstGeom prst="wedgeRoundRectCallout">
            <a:avLst>
              <a:gd name="adj1" fmla="val -1189410"/>
              <a:gd name="adj2" fmla="val 491604"/>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13"/>
          <a:stretch>
            <a:fillRect/>
          </a:stretch>
        </p:blipFill>
        <p:spPr>
          <a:xfrm>
            <a:off x="3988080" y="2970103"/>
            <a:ext cx="1127435" cy="602153"/>
          </a:xfrm>
          <a:prstGeom prst="rect">
            <a:avLst/>
          </a:prstGeom>
          <a:solidFill>
            <a:schemeClr val="accent1">
              <a:lumMod val="20000"/>
              <a:lumOff val="80000"/>
            </a:schemeClr>
          </a:solidFill>
        </p:spPr>
      </p:pic>
      <p:pic>
        <p:nvPicPr>
          <p:cNvPr id="37" name="Picture 36"/>
          <p:cNvPicPr>
            <a:picLocks noChangeAspect="1"/>
          </p:cNvPicPr>
          <p:nvPr/>
        </p:nvPicPr>
        <p:blipFill>
          <a:blip r:embed="rId14"/>
          <a:stretch>
            <a:fillRect/>
          </a:stretch>
        </p:blipFill>
        <p:spPr>
          <a:xfrm>
            <a:off x="1824457" y="1288577"/>
            <a:ext cx="1493648" cy="728609"/>
          </a:xfrm>
          <a:prstGeom prst="rect">
            <a:avLst/>
          </a:prstGeom>
        </p:spPr>
      </p:pic>
    </p:spTree>
    <p:extLst>
      <p:ext uri="{BB962C8B-B14F-4D97-AF65-F5344CB8AC3E}">
        <p14:creationId xmlns:p14="http://schemas.microsoft.com/office/powerpoint/2010/main" val="1322185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10232936" y="476134"/>
            <a:ext cx="1846781" cy="4663904"/>
          </a:xfrm>
          <a:prstGeom prst="rect">
            <a:avLst/>
          </a:prstGeom>
        </p:spPr>
      </p:pic>
      <p:pic>
        <p:nvPicPr>
          <p:cNvPr id="4" name="Picture 3"/>
          <p:cNvPicPr>
            <a:picLocks noChangeAspect="1"/>
          </p:cNvPicPr>
          <p:nvPr/>
        </p:nvPicPr>
        <p:blipFill>
          <a:blip r:embed="rId4"/>
          <a:stretch>
            <a:fillRect/>
          </a:stretch>
        </p:blipFill>
        <p:spPr>
          <a:xfrm>
            <a:off x="522001" y="620976"/>
            <a:ext cx="8062441" cy="454559"/>
          </a:xfrm>
          <a:prstGeom prst="rect">
            <a:avLst/>
          </a:prstGeom>
        </p:spPr>
      </p:pic>
      <p:pic>
        <p:nvPicPr>
          <p:cNvPr id="9" name="Picture 8"/>
          <p:cNvPicPr>
            <a:picLocks noChangeAspect="1"/>
          </p:cNvPicPr>
          <p:nvPr/>
        </p:nvPicPr>
        <p:blipFill>
          <a:blip r:embed="rId5"/>
          <a:stretch>
            <a:fillRect/>
          </a:stretch>
        </p:blipFill>
        <p:spPr>
          <a:xfrm>
            <a:off x="522001" y="1232486"/>
            <a:ext cx="8598710" cy="521887"/>
          </a:xfrm>
          <a:prstGeom prst="rect">
            <a:avLst/>
          </a:prstGeom>
        </p:spPr>
      </p:pic>
      <p:sp>
        <p:nvSpPr>
          <p:cNvPr id="14" name="Rounded Rectangular Callout 13"/>
          <p:cNvSpPr/>
          <p:nvPr/>
        </p:nvSpPr>
        <p:spPr>
          <a:xfrm>
            <a:off x="8638024" y="1232486"/>
            <a:ext cx="482687" cy="450932"/>
          </a:xfrm>
          <a:prstGeom prst="wedgeRoundRectCallout">
            <a:avLst>
              <a:gd name="adj1" fmla="val 272884"/>
              <a:gd name="adj2" fmla="val 57261"/>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239475" y="1457952"/>
            <a:ext cx="529730" cy="528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1549987" y="2742021"/>
            <a:ext cx="529730" cy="528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522001" y="1771016"/>
            <a:ext cx="7018938" cy="379756"/>
          </a:xfrm>
          <a:prstGeom prst="rect">
            <a:avLst/>
          </a:prstGeom>
        </p:spPr>
      </p:pic>
      <p:pic>
        <p:nvPicPr>
          <p:cNvPr id="12" name="Picture 11"/>
          <p:cNvPicPr>
            <a:picLocks noChangeAspect="1"/>
          </p:cNvPicPr>
          <p:nvPr/>
        </p:nvPicPr>
        <p:blipFill>
          <a:blip r:embed="rId7"/>
          <a:stretch>
            <a:fillRect/>
          </a:stretch>
        </p:blipFill>
        <p:spPr>
          <a:xfrm>
            <a:off x="649042" y="2284806"/>
            <a:ext cx="1282790" cy="415719"/>
          </a:xfrm>
          <a:prstGeom prst="rect">
            <a:avLst/>
          </a:prstGeom>
        </p:spPr>
      </p:pic>
      <p:pic>
        <p:nvPicPr>
          <p:cNvPr id="13" name="Picture 12"/>
          <p:cNvPicPr>
            <a:picLocks noChangeAspect="1"/>
          </p:cNvPicPr>
          <p:nvPr/>
        </p:nvPicPr>
        <p:blipFill>
          <a:blip r:embed="rId8"/>
          <a:stretch>
            <a:fillRect/>
          </a:stretch>
        </p:blipFill>
        <p:spPr>
          <a:xfrm>
            <a:off x="1991582" y="2325781"/>
            <a:ext cx="1898007" cy="718942"/>
          </a:xfrm>
          <a:prstGeom prst="rect">
            <a:avLst/>
          </a:prstGeom>
        </p:spPr>
      </p:pic>
      <p:pic>
        <p:nvPicPr>
          <p:cNvPr id="15" name="Picture 14"/>
          <p:cNvPicPr>
            <a:picLocks noChangeAspect="1"/>
          </p:cNvPicPr>
          <p:nvPr/>
        </p:nvPicPr>
        <p:blipFill>
          <a:blip r:embed="rId9"/>
          <a:stretch>
            <a:fillRect/>
          </a:stretch>
        </p:blipFill>
        <p:spPr>
          <a:xfrm>
            <a:off x="2721530" y="2894410"/>
            <a:ext cx="1437467" cy="650643"/>
          </a:xfrm>
          <a:prstGeom prst="rect">
            <a:avLst/>
          </a:prstGeom>
        </p:spPr>
      </p:pic>
      <p:sp>
        <p:nvSpPr>
          <p:cNvPr id="21" name="Rounded Rectangular Callout 20"/>
          <p:cNvSpPr/>
          <p:nvPr/>
        </p:nvSpPr>
        <p:spPr>
          <a:xfrm>
            <a:off x="3405083" y="3109570"/>
            <a:ext cx="676471" cy="362073"/>
          </a:xfrm>
          <a:prstGeom prst="wedgeRoundRectCallout">
            <a:avLst>
              <a:gd name="adj1" fmla="val -11095"/>
              <a:gd name="adj2" fmla="val -118622"/>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0"/>
          <a:stretch>
            <a:fillRect/>
          </a:stretch>
        </p:blipFill>
        <p:spPr>
          <a:xfrm>
            <a:off x="2764582" y="3529338"/>
            <a:ext cx="1673821" cy="431532"/>
          </a:xfrm>
          <a:prstGeom prst="rect">
            <a:avLst/>
          </a:prstGeom>
        </p:spPr>
      </p:pic>
      <p:pic>
        <p:nvPicPr>
          <p:cNvPr id="23" name="Picture 22"/>
          <p:cNvPicPr>
            <a:picLocks noChangeAspect="1"/>
          </p:cNvPicPr>
          <p:nvPr/>
        </p:nvPicPr>
        <p:blipFill>
          <a:blip r:embed="rId11"/>
          <a:stretch>
            <a:fillRect/>
          </a:stretch>
        </p:blipFill>
        <p:spPr>
          <a:xfrm>
            <a:off x="5399821" y="2503881"/>
            <a:ext cx="960036" cy="682435"/>
          </a:xfrm>
          <a:prstGeom prst="rect">
            <a:avLst/>
          </a:prstGeom>
        </p:spPr>
      </p:pic>
      <p:sp>
        <p:nvSpPr>
          <p:cNvPr id="24" name="Rounded Rectangular Callout 23"/>
          <p:cNvSpPr/>
          <p:nvPr/>
        </p:nvSpPr>
        <p:spPr>
          <a:xfrm>
            <a:off x="5409443" y="2547018"/>
            <a:ext cx="940792" cy="585320"/>
          </a:xfrm>
          <a:prstGeom prst="wedgeRoundRectCallout">
            <a:avLst>
              <a:gd name="adj1" fmla="val -186320"/>
              <a:gd name="adj2" fmla="val 12781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2"/>
          <a:stretch>
            <a:fillRect/>
          </a:stretch>
        </p:blipFill>
        <p:spPr>
          <a:xfrm>
            <a:off x="5305378" y="3251453"/>
            <a:ext cx="1563038" cy="549176"/>
          </a:xfrm>
          <a:prstGeom prst="rect">
            <a:avLst/>
          </a:prstGeom>
        </p:spPr>
      </p:pic>
      <p:sp>
        <p:nvSpPr>
          <p:cNvPr id="26" name="Rounded Rectangular Callout 25"/>
          <p:cNvSpPr/>
          <p:nvPr/>
        </p:nvSpPr>
        <p:spPr>
          <a:xfrm>
            <a:off x="5322377" y="3190851"/>
            <a:ext cx="1451173" cy="585320"/>
          </a:xfrm>
          <a:prstGeom prst="wedgeRoundRectCallout">
            <a:avLst>
              <a:gd name="adj1" fmla="val -127746"/>
              <a:gd name="adj2" fmla="val -2180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13"/>
          <a:stretch>
            <a:fillRect/>
          </a:stretch>
        </p:blipFill>
        <p:spPr>
          <a:xfrm>
            <a:off x="6404057" y="2636791"/>
            <a:ext cx="4635539" cy="290419"/>
          </a:xfrm>
          <a:prstGeom prst="rect">
            <a:avLst/>
          </a:prstGeom>
        </p:spPr>
      </p:pic>
      <p:pic>
        <p:nvPicPr>
          <p:cNvPr id="28" name="Picture 27"/>
          <p:cNvPicPr>
            <a:picLocks noChangeAspect="1"/>
          </p:cNvPicPr>
          <p:nvPr/>
        </p:nvPicPr>
        <p:blipFill>
          <a:blip r:embed="rId14"/>
          <a:stretch>
            <a:fillRect/>
          </a:stretch>
        </p:blipFill>
        <p:spPr>
          <a:xfrm>
            <a:off x="496840" y="3894972"/>
            <a:ext cx="5614513" cy="847906"/>
          </a:xfrm>
          <a:prstGeom prst="rect">
            <a:avLst/>
          </a:prstGeom>
        </p:spPr>
      </p:pic>
      <p:pic>
        <p:nvPicPr>
          <p:cNvPr id="29" name="Picture 28"/>
          <p:cNvPicPr>
            <a:picLocks noChangeAspect="1"/>
          </p:cNvPicPr>
          <p:nvPr/>
        </p:nvPicPr>
        <p:blipFill>
          <a:blip r:embed="rId15"/>
          <a:stretch>
            <a:fillRect/>
          </a:stretch>
        </p:blipFill>
        <p:spPr>
          <a:xfrm>
            <a:off x="6033557" y="3803040"/>
            <a:ext cx="2448354" cy="671323"/>
          </a:xfrm>
          <a:prstGeom prst="rect">
            <a:avLst/>
          </a:prstGeom>
        </p:spPr>
      </p:pic>
      <p:pic>
        <p:nvPicPr>
          <p:cNvPr id="30" name="Picture 29"/>
          <p:cNvPicPr>
            <a:picLocks noChangeAspect="1"/>
          </p:cNvPicPr>
          <p:nvPr/>
        </p:nvPicPr>
        <p:blipFill>
          <a:blip r:embed="rId16"/>
          <a:stretch>
            <a:fillRect/>
          </a:stretch>
        </p:blipFill>
        <p:spPr>
          <a:xfrm>
            <a:off x="8555490" y="3831379"/>
            <a:ext cx="2954127" cy="645006"/>
          </a:xfrm>
          <a:prstGeom prst="rect">
            <a:avLst/>
          </a:prstGeom>
        </p:spPr>
      </p:pic>
      <p:pic>
        <p:nvPicPr>
          <p:cNvPr id="31" name="Picture 30"/>
          <p:cNvPicPr>
            <a:picLocks noChangeAspect="1"/>
          </p:cNvPicPr>
          <p:nvPr/>
        </p:nvPicPr>
        <p:blipFill>
          <a:blip r:embed="rId17"/>
          <a:stretch>
            <a:fillRect/>
          </a:stretch>
        </p:blipFill>
        <p:spPr>
          <a:xfrm>
            <a:off x="522001" y="4666090"/>
            <a:ext cx="8299200" cy="692488"/>
          </a:xfrm>
          <a:prstGeom prst="rect">
            <a:avLst/>
          </a:prstGeom>
          <a:ln w="38100">
            <a:solidFill>
              <a:srgbClr val="00B050"/>
            </a:solidFill>
          </a:ln>
        </p:spPr>
      </p:pic>
      <p:sp>
        <p:nvSpPr>
          <p:cNvPr id="32" name="Rounded Rectangular Callout 31"/>
          <p:cNvSpPr/>
          <p:nvPr/>
        </p:nvSpPr>
        <p:spPr>
          <a:xfrm>
            <a:off x="11173908" y="4008944"/>
            <a:ext cx="325653" cy="259514"/>
          </a:xfrm>
          <a:prstGeom prst="wedgeRoundRectCallout">
            <a:avLst>
              <a:gd name="adj1" fmla="val -1498860"/>
              <a:gd name="adj2" fmla="val 35628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18"/>
          <a:stretch>
            <a:fillRect/>
          </a:stretch>
        </p:blipFill>
        <p:spPr>
          <a:xfrm>
            <a:off x="7500954" y="3243678"/>
            <a:ext cx="3512796" cy="281474"/>
          </a:xfrm>
          <a:prstGeom prst="rect">
            <a:avLst/>
          </a:prstGeom>
          <a:ln w="38100">
            <a:solidFill>
              <a:srgbClr val="0070C0"/>
            </a:solidFill>
          </a:ln>
        </p:spPr>
      </p:pic>
      <p:sp>
        <p:nvSpPr>
          <p:cNvPr id="34" name="Rounded Rectangular Callout 33"/>
          <p:cNvSpPr/>
          <p:nvPr/>
        </p:nvSpPr>
        <p:spPr>
          <a:xfrm>
            <a:off x="10349525" y="3880512"/>
            <a:ext cx="775403" cy="585320"/>
          </a:xfrm>
          <a:prstGeom prst="wedgeRoundRectCallout">
            <a:avLst>
              <a:gd name="adj1" fmla="val -4838"/>
              <a:gd name="adj2" fmla="val -10762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19"/>
          <a:stretch>
            <a:fillRect/>
          </a:stretch>
        </p:blipFill>
        <p:spPr>
          <a:xfrm>
            <a:off x="1121617" y="5580117"/>
            <a:ext cx="8575651" cy="664311"/>
          </a:xfrm>
          <a:prstGeom prst="rect">
            <a:avLst/>
          </a:prstGeom>
          <a:ln w="38100">
            <a:solidFill>
              <a:srgbClr val="FFFF00"/>
            </a:solidFill>
          </a:ln>
        </p:spPr>
      </p:pic>
    </p:spTree>
    <p:extLst>
      <p:ext uri="{BB962C8B-B14F-4D97-AF65-F5344CB8AC3E}">
        <p14:creationId xmlns:p14="http://schemas.microsoft.com/office/powerpoint/2010/main" val="3448893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ppt_x"/>
                                          </p:val>
                                        </p:tav>
                                        <p:tav tm="100000">
                                          <p:val>
                                            <p:strVal val="#ppt_x"/>
                                          </p:val>
                                        </p:tav>
                                      </p:tavLst>
                                    </p:anim>
                                    <p:anim calcmode="lin" valueType="num">
                                      <p:cBhvr additive="base">
                                        <p:cTn id="1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9" grpId="0" animBg="1"/>
      <p:bldP spid="21" grpId="0" animBg="1"/>
      <p:bldP spid="24" grpId="0" animBg="1"/>
      <p:bldP spid="26"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9" name="Picture 8"/>
          <p:cNvPicPr>
            <a:picLocks noChangeAspect="1"/>
          </p:cNvPicPr>
          <p:nvPr/>
        </p:nvPicPr>
        <p:blipFill>
          <a:blip r:embed="rId3"/>
          <a:stretch>
            <a:fillRect/>
          </a:stretch>
        </p:blipFill>
        <p:spPr>
          <a:xfrm>
            <a:off x="639651" y="765042"/>
            <a:ext cx="5274576" cy="329661"/>
          </a:xfrm>
          <a:prstGeom prst="rect">
            <a:avLst/>
          </a:prstGeom>
        </p:spPr>
      </p:pic>
      <p:pic>
        <p:nvPicPr>
          <p:cNvPr id="10" name="Picture 9"/>
          <p:cNvPicPr>
            <a:picLocks noChangeAspect="1"/>
          </p:cNvPicPr>
          <p:nvPr/>
        </p:nvPicPr>
        <p:blipFill>
          <a:blip r:embed="rId4"/>
          <a:stretch>
            <a:fillRect/>
          </a:stretch>
        </p:blipFill>
        <p:spPr>
          <a:xfrm>
            <a:off x="6131714" y="765042"/>
            <a:ext cx="2774445" cy="497088"/>
          </a:xfrm>
          <a:prstGeom prst="rect">
            <a:avLst/>
          </a:prstGeom>
          <a:ln w="38100">
            <a:solidFill>
              <a:srgbClr val="FF0000"/>
            </a:solidFill>
          </a:ln>
        </p:spPr>
      </p:pic>
      <p:sp>
        <p:nvSpPr>
          <p:cNvPr id="11" name="Rectangle 10"/>
          <p:cNvSpPr/>
          <p:nvPr/>
        </p:nvSpPr>
        <p:spPr>
          <a:xfrm>
            <a:off x="639650" y="4512212"/>
            <a:ext cx="11165663" cy="1200329"/>
          </a:xfrm>
          <a:prstGeom prst="rect">
            <a:avLst/>
          </a:prstGeom>
          <a:solidFill>
            <a:schemeClr val="accent6">
              <a:lumMod val="60000"/>
              <a:lumOff val="40000"/>
            </a:schemeClr>
          </a:solidFill>
        </p:spPr>
        <p:txBody>
          <a:bodyPr wrap="square">
            <a:spAutoFit/>
          </a:bodyPr>
          <a:lstStyle/>
          <a:p>
            <a:r>
              <a:rPr lang="en-GB" sz="2400" dirty="0" smtClean="0"/>
              <a:t>This </a:t>
            </a:r>
            <a:r>
              <a:rPr lang="en-GB" sz="2400" dirty="0"/>
              <a:t>moment of inertia is larger than that about the </a:t>
            </a:r>
            <a:r>
              <a:rPr lang="en-GB" sz="2400" dirty="0" err="1"/>
              <a:t>center</a:t>
            </a:r>
            <a:r>
              <a:rPr lang="en-GB" sz="2400" dirty="0"/>
              <a:t> of mass. The </a:t>
            </a:r>
            <a:r>
              <a:rPr lang="en-GB" sz="2400" dirty="0">
                <a:solidFill>
                  <a:srgbClr val="FF0000"/>
                </a:solidFill>
              </a:rPr>
              <a:t>reason</a:t>
            </a:r>
            <a:r>
              <a:rPr lang="en-GB" sz="2400" dirty="0"/>
              <a:t> is that more of the mass of the rod is distributed farther away from its end than from its </a:t>
            </a:r>
            <a:r>
              <a:rPr lang="en-GB" sz="2400" dirty="0" err="1"/>
              <a:t>center</a:t>
            </a:r>
            <a:r>
              <a:rPr lang="en-GB" sz="2400" dirty="0"/>
              <a:t>, thus, making it more difficult to rotate a rod about an end.</a:t>
            </a:r>
          </a:p>
        </p:txBody>
      </p:sp>
      <p:sp>
        <p:nvSpPr>
          <p:cNvPr id="12" name="Rectangle 11"/>
          <p:cNvSpPr/>
          <p:nvPr/>
        </p:nvSpPr>
        <p:spPr>
          <a:xfrm>
            <a:off x="639650" y="1601340"/>
            <a:ext cx="10974601" cy="830997"/>
          </a:xfrm>
          <a:prstGeom prst="rect">
            <a:avLst/>
          </a:prstGeom>
          <a:solidFill>
            <a:schemeClr val="accent1">
              <a:lumMod val="20000"/>
              <a:lumOff val="80000"/>
            </a:schemeClr>
          </a:solidFill>
        </p:spPr>
        <p:txBody>
          <a:bodyPr wrap="square">
            <a:spAutoFit/>
          </a:bodyPr>
          <a:lstStyle/>
          <a:p>
            <a:r>
              <a:rPr lang="en-GB" sz="2400" dirty="0"/>
              <a:t>The total angular momentum of the rod is directly proportional to the angular velocity of the rod. </a:t>
            </a:r>
          </a:p>
        </p:txBody>
      </p:sp>
      <p:sp>
        <p:nvSpPr>
          <p:cNvPr id="13" name="Rectangle 12"/>
          <p:cNvSpPr/>
          <p:nvPr/>
        </p:nvSpPr>
        <p:spPr>
          <a:xfrm>
            <a:off x="639650" y="3044906"/>
            <a:ext cx="9096778" cy="830997"/>
          </a:xfrm>
          <a:prstGeom prst="rect">
            <a:avLst/>
          </a:prstGeom>
          <a:solidFill>
            <a:schemeClr val="accent2">
              <a:lumMod val="20000"/>
              <a:lumOff val="80000"/>
            </a:schemeClr>
          </a:solidFill>
        </p:spPr>
        <p:txBody>
          <a:bodyPr wrap="square">
            <a:spAutoFit/>
          </a:bodyPr>
          <a:lstStyle/>
          <a:p>
            <a:r>
              <a:rPr lang="en-GB" sz="2400" dirty="0" smtClean="0"/>
              <a:t>The </a:t>
            </a:r>
            <a:r>
              <a:rPr lang="en-GB" sz="2400" dirty="0"/>
              <a:t>constant of proportionality is the moment of inertia of the rod about the pivot point at the end of the rod.</a:t>
            </a:r>
          </a:p>
        </p:txBody>
      </p:sp>
    </p:spTree>
    <p:extLst>
      <p:ext uri="{BB962C8B-B14F-4D97-AF65-F5344CB8AC3E}">
        <p14:creationId xmlns:p14="http://schemas.microsoft.com/office/powerpoint/2010/main" val="2616472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534119" y="753077"/>
            <a:ext cx="9613050" cy="827859"/>
          </a:xfrm>
          <a:prstGeom prst="rect">
            <a:avLst/>
          </a:prstGeom>
        </p:spPr>
      </p:pic>
      <p:pic>
        <p:nvPicPr>
          <p:cNvPr id="4" name="Picture 3"/>
          <p:cNvPicPr>
            <a:picLocks noChangeAspect="1"/>
          </p:cNvPicPr>
          <p:nvPr/>
        </p:nvPicPr>
        <p:blipFill>
          <a:blip r:embed="rId4"/>
          <a:stretch>
            <a:fillRect/>
          </a:stretch>
        </p:blipFill>
        <p:spPr>
          <a:xfrm>
            <a:off x="10148552" y="522011"/>
            <a:ext cx="2043448" cy="4825681"/>
          </a:xfrm>
          <a:prstGeom prst="rect">
            <a:avLst/>
          </a:prstGeom>
        </p:spPr>
      </p:pic>
      <p:pic>
        <p:nvPicPr>
          <p:cNvPr id="9" name="Picture 8"/>
          <p:cNvPicPr>
            <a:picLocks noChangeAspect="1"/>
          </p:cNvPicPr>
          <p:nvPr/>
        </p:nvPicPr>
        <p:blipFill>
          <a:blip r:embed="rId5"/>
          <a:stretch>
            <a:fillRect/>
          </a:stretch>
        </p:blipFill>
        <p:spPr>
          <a:xfrm>
            <a:off x="1029973" y="1600494"/>
            <a:ext cx="5159735" cy="730582"/>
          </a:xfrm>
          <a:prstGeom prst="rect">
            <a:avLst/>
          </a:prstGeom>
        </p:spPr>
      </p:pic>
      <p:pic>
        <p:nvPicPr>
          <p:cNvPr id="10" name="Picture 9"/>
          <p:cNvPicPr>
            <a:picLocks noChangeAspect="1"/>
          </p:cNvPicPr>
          <p:nvPr/>
        </p:nvPicPr>
        <p:blipFill>
          <a:blip r:embed="rId6"/>
          <a:stretch>
            <a:fillRect/>
          </a:stretch>
        </p:blipFill>
        <p:spPr>
          <a:xfrm>
            <a:off x="1210278" y="2492475"/>
            <a:ext cx="4005535" cy="895355"/>
          </a:xfrm>
          <a:prstGeom prst="rect">
            <a:avLst/>
          </a:prstGeom>
        </p:spPr>
      </p:pic>
      <p:pic>
        <p:nvPicPr>
          <p:cNvPr id="11" name="Picture 10"/>
          <p:cNvPicPr>
            <a:picLocks noChangeAspect="1"/>
          </p:cNvPicPr>
          <p:nvPr/>
        </p:nvPicPr>
        <p:blipFill>
          <a:blip r:embed="rId7"/>
          <a:stretch>
            <a:fillRect/>
          </a:stretch>
        </p:blipFill>
        <p:spPr>
          <a:xfrm>
            <a:off x="1763895" y="3579089"/>
            <a:ext cx="4635317" cy="409387"/>
          </a:xfrm>
          <a:prstGeom prst="rect">
            <a:avLst/>
          </a:prstGeom>
          <a:ln w="38100">
            <a:solidFill>
              <a:srgbClr val="FF0000"/>
            </a:solidFill>
          </a:ln>
        </p:spPr>
      </p:pic>
    </p:spTree>
    <p:extLst>
      <p:ext uri="{BB962C8B-B14F-4D97-AF65-F5344CB8AC3E}">
        <p14:creationId xmlns:p14="http://schemas.microsoft.com/office/powerpoint/2010/main" val="4103337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3" name="Picture 2"/>
          <p:cNvPicPr>
            <a:picLocks noChangeAspect="1"/>
          </p:cNvPicPr>
          <p:nvPr/>
        </p:nvPicPr>
        <p:blipFill>
          <a:blip r:embed="rId3"/>
          <a:stretch>
            <a:fillRect/>
          </a:stretch>
        </p:blipFill>
        <p:spPr>
          <a:xfrm>
            <a:off x="313899" y="6410829"/>
            <a:ext cx="3767655" cy="493819"/>
          </a:xfrm>
          <a:prstGeom prst="rect">
            <a:avLst/>
          </a:prstGeom>
        </p:spPr>
      </p:pic>
      <p:pic>
        <p:nvPicPr>
          <p:cNvPr id="2" name="Picture 1"/>
          <p:cNvPicPr>
            <a:picLocks noChangeAspect="1"/>
          </p:cNvPicPr>
          <p:nvPr/>
        </p:nvPicPr>
        <p:blipFill>
          <a:blip r:embed="rId4"/>
          <a:stretch>
            <a:fillRect/>
          </a:stretch>
        </p:blipFill>
        <p:spPr>
          <a:xfrm>
            <a:off x="843054" y="682448"/>
            <a:ext cx="3238500" cy="400050"/>
          </a:xfrm>
          <a:prstGeom prst="rect">
            <a:avLst/>
          </a:prstGeom>
        </p:spPr>
      </p:pic>
      <p:pic>
        <p:nvPicPr>
          <p:cNvPr id="9" name="Picture 8"/>
          <p:cNvPicPr>
            <a:picLocks noChangeAspect="1"/>
          </p:cNvPicPr>
          <p:nvPr/>
        </p:nvPicPr>
        <p:blipFill>
          <a:blip r:embed="rId5"/>
          <a:stretch>
            <a:fillRect/>
          </a:stretch>
        </p:blipFill>
        <p:spPr>
          <a:xfrm>
            <a:off x="737004" y="1172489"/>
            <a:ext cx="7911963" cy="551531"/>
          </a:xfrm>
          <a:prstGeom prst="rect">
            <a:avLst/>
          </a:prstGeom>
        </p:spPr>
      </p:pic>
      <p:pic>
        <p:nvPicPr>
          <p:cNvPr id="10" name="Picture 9"/>
          <p:cNvPicPr>
            <a:picLocks noChangeAspect="1"/>
          </p:cNvPicPr>
          <p:nvPr/>
        </p:nvPicPr>
        <p:blipFill>
          <a:blip r:embed="rId6"/>
          <a:stretch>
            <a:fillRect/>
          </a:stretch>
        </p:blipFill>
        <p:spPr>
          <a:xfrm>
            <a:off x="864225" y="1867450"/>
            <a:ext cx="1728985" cy="691594"/>
          </a:xfrm>
          <a:prstGeom prst="rect">
            <a:avLst/>
          </a:prstGeom>
        </p:spPr>
      </p:pic>
      <p:pic>
        <p:nvPicPr>
          <p:cNvPr id="11" name="Picture 10"/>
          <p:cNvPicPr>
            <a:picLocks noChangeAspect="1"/>
          </p:cNvPicPr>
          <p:nvPr/>
        </p:nvPicPr>
        <p:blipFill>
          <a:blip r:embed="rId7"/>
          <a:stretch>
            <a:fillRect/>
          </a:stretch>
        </p:blipFill>
        <p:spPr>
          <a:xfrm>
            <a:off x="1169898" y="2559044"/>
            <a:ext cx="2115351" cy="675911"/>
          </a:xfrm>
          <a:prstGeom prst="rect">
            <a:avLst/>
          </a:prstGeom>
        </p:spPr>
      </p:pic>
      <p:pic>
        <p:nvPicPr>
          <p:cNvPr id="12" name="Picture 11"/>
          <p:cNvPicPr>
            <a:picLocks noChangeAspect="1"/>
          </p:cNvPicPr>
          <p:nvPr/>
        </p:nvPicPr>
        <p:blipFill>
          <a:blip r:embed="rId8"/>
          <a:stretch>
            <a:fillRect/>
          </a:stretch>
        </p:blipFill>
        <p:spPr>
          <a:xfrm>
            <a:off x="2462304" y="3222748"/>
            <a:ext cx="1493374" cy="359308"/>
          </a:xfrm>
          <a:prstGeom prst="rect">
            <a:avLst/>
          </a:prstGeom>
          <a:ln w="28575">
            <a:solidFill>
              <a:srgbClr val="FF0000"/>
            </a:solidFill>
          </a:ln>
        </p:spPr>
      </p:pic>
      <p:pic>
        <p:nvPicPr>
          <p:cNvPr id="13" name="Picture 12"/>
          <p:cNvPicPr>
            <a:picLocks noChangeAspect="1"/>
          </p:cNvPicPr>
          <p:nvPr/>
        </p:nvPicPr>
        <p:blipFill>
          <a:blip r:embed="rId9"/>
          <a:stretch>
            <a:fillRect/>
          </a:stretch>
        </p:blipFill>
        <p:spPr>
          <a:xfrm>
            <a:off x="420723" y="3662958"/>
            <a:ext cx="4320202" cy="609599"/>
          </a:xfrm>
          <a:prstGeom prst="rect">
            <a:avLst/>
          </a:prstGeom>
        </p:spPr>
      </p:pic>
      <p:pic>
        <p:nvPicPr>
          <p:cNvPr id="14" name="Picture 13"/>
          <p:cNvPicPr>
            <a:picLocks noChangeAspect="1"/>
          </p:cNvPicPr>
          <p:nvPr/>
        </p:nvPicPr>
        <p:blipFill>
          <a:blip r:embed="rId10"/>
          <a:stretch>
            <a:fillRect/>
          </a:stretch>
        </p:blipFill>
        <p:spPr>
          <a:xfrm>
            <a:off x="737004" y="4272557"/>
            <a:ext cx="5018699" cy="716957"/>
          </a:xfrm>
          <a:prstGeom prst="rect">
            <a:avLst/>
          </a:prstGeom>
        </p:spPr>
      </p:pic>
      <p:pic>
        <p:nvPicPr>
          <p:cNvPr id="15" name="Picture 14"/>
          <p:cNvPicPr>
            <a:picLocks noChangeAspect="1"/>
          </p:cNvPicPr>
          <p:nvPr/>
        </p:nvPicPr>
        <p:blipFill>
          <a:blip r:embed="rId11"/>
          <a:stretch>
            <a:fillRect/>
          </a:stretch>
        </p:blipFill>
        <p:spPr>
          <a:xfrm>
            <a:off x="675583" y="5014224"/>
            <a:ext cx="5722911" cy="805013"/>
          </a:xfrm>
          <a:prstGeom prst="rect">
            <a:avLst/>
          </a:prstGeom>
        </p:spPr>
      </p:pic>
      <p:pic>
        <p:nvPicPr>
          <p:cNvPr id="19" name="Picture 18"/>
          <p:cNvPicPr>
            <a:picLocks noChangeAspect="1"/>
          </p:cNvPicPr>
          <p:nvPr/>
        </p:nvPicPr>
        <p:blipFill>
          <a:blip r:embed="rId12"/>
          <a:stretch>
            <a:fillRect/>
          </a:stretch>
        </p:blipFill>
        <p:spPr>
          <a:xfrm>
            <a:off x="5107817" y="3135392"/>
            <a:ext cx="4290316" cy="446663"/>
          </a:xfrm>
          <a:prstGeom prst="rect">
            <a:avLst/>
          </a:prstGeom>
        </p:spPr>
      </p:pic>
      <p:sp>
        <p:nvSpPr>
          <p:cNvPr id="21" name="Rounded Rectangular Callout 20"/>
          <p:cNvSpPr/>
          <p:nvPr/>
        </p:nvSpPr>
        <p:spPr>
          <a:xfrm>
            <a:off x="3388659" y="5080667"/>
            <a:ext cx="1163139" cy="738570"/>
          </a:xfrm>
          <a:prstGeom prst="wedgeRoundRectCallout">
            <a:avLst>
              <a:gd name="adj1" fmla="val 131920"/>
              <a:gd name="adj2" fmla="val -264079"/>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3"/>
          <a:stretch>
            <a:fillRect/>
          </a:stretch>
        </p:blipFill>
        <p:spPr>
          <a:xfrm>
            <a:off x="6904513" y="5022970"/>
            <a:ext cx="3359858" cy="853964"/>
          </a:xfrm>
          <a:prstGeom prst="rect">
            <a:avLst/>
          </a:prstGeom>
        </p:spPr>
      </p:pic>
      <p:sp>
        <p:nvSpPr>
          <p:cNvPr id="23" name="Rectangle 22"/>
          <p:cNvSpPr/>
          <p:nvPr/>
        </p:nvSpPr>
        <p:spPr>
          <a:xfrm>
            <a:off x="5778246" y="3499302"/>
            <a:ext cx="3012295" cy="923330"/>
          </a:xfrm>
          <a:prstGeom prst="rect">
            <a:avLst/>
          </a:prstGeom>
          <a:ln w="28575">
            <a:solidFill>
              <a:srgbClr val="FF0000"/>
            </a:solidFill>
          </a:ln>
        </p:spPr>
        <p:txBody>
          <a:bodyPr wrap="square">
            <a:spAutoFit/>
          </a:bodyPr>
          <a:lstStyle/>
          <a:p>
            <a:r>
              <a:rPr lang="en-GB" dirty="0">
                <a:solidFill>
                  <a:srgbClr val="000000"/>
                </a:solidFill>
                <a:latin typeface="Times-Roman"/>
              </a:rPr>
              <a:t>The first term is the kinetic energy of translation of the whole system</a:t>
            </a:r>
            <a:r>
              <a:rPr lang="en-GB" dirty="0"/>
              <a:t> </a:t>
            </a:r>
          </a:p>
        </p:txBody>
      </p:sp>
      <p:sp>
        <p:nvSpPr>
          <p:cNvPr id="24" name="Rounded Rectangular Callout 23"/>
          <p:cNvSpPr/>
          <p:nvPr/>
        </p:nvSpPr>
        <p:spPr>
          <a:xfrm>
            <a:off x="7491492" y="4956527"/>
            <a:ext cx="977288" cy="708122"/>
          </a:xfrm>
          <a:prstGeom prst="wedgeRoundRectCallout">
            <a:avLst>
              <a:gd name="adj1" fmla="val -42032"/>
              <a:gd name="adj2" fmla="val -120399"/>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906159" y="3601614"/>
            <a:ext cx="3121272" cy="646331"/>
          </a:xfrm>
          <a:prstGeom prst="rect">
            <a:avLst/>
          </a:prstGeom>
          <a:ln w="28575">
            <a:solidFill>
              <a:srgbClr val="FF0000"/>
            </a:solidFill>
          </a:ln>
        </p:spPr>
        <p:txBody>
          <a:bodyPr wrap="square">
            <a:spAutoFit/>
          </a:bodyPr>
          <a:lstStyle/>
          <a:p>
            <a:r>
              <a:rPr lang="en-GB" dirty="0" smtClean="0">
                <a:solidFill>
                  <a:srgbClr val="000000"/>
                </a:solidFill>
                <a:latin typeface="Times-Roman"/>
              </a:rPr>
              <a:t>The </a:t>
            </a:r>
            <a:r>
              <a:rPr lang="en-GB" dirty="0">
                <a:solidFill>
                  <a:srgbClr val="000000"/>
                </a:solidFill>
                <a:latin typeface="Times-Roman"/>
              </a:rPr>
              <a:t>kinetic energy of motion relative to the mass </a:t>
            </a:r>
            <a:r>
              <a:rPr lang="en-GB" dirty="0" err="1" smtClean="0">
                <a:solidFill>
                  <a:srgbClr val="000000"/>
                </a:solidFill>
                <a:latin typeface="Times-Roman"/>
              </a:rPr>
              <a:t>center</a:t>
            </a:r>
            <a:endParaRPr lang="en-GB" dirty="0"/>
          </a:p>
        </p:txBody>
      </p:sp>
      <p:sp>
        <p:nvSpPr>
          <p:cNvPr id="26" name="Rounded Rectangular Callout 25"/>
          <p:cNvSpPr/>
          <p:nvPr/>
        </p:nvSpPr>
        <p:spPr>
          <a:xfrm>
            <a:off x="8671453" y="5014224"/>
            <a:ext cx="1453359" cy="834132"/>
          </a:xfrm>
          <a:prstGeom prst="wedgeRoundRectCallout">
            <a:avLst>
              <a:gd name="adj1" fmla="val 22230"/>
              <a:gd name="adj2" fmla="val -136872"/>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081407" y="1790580"/>
            <a:ext cx="7800024" cy="1077218"/>
          </a:xfrm>
          <a:prstGeom prst="rect">
            <a:avLst/>
          </a:prstGeom>
          <a:solidFill>
            <a:schemeClr val="accent1">
              <a:lumMod val="20000"/>
              <a:lumOff val="80000"/>
            </a:schemeClr>
          </a:solidFill>
        </p:spPr>
        <p:txBody>
          <a:bodyPr wrap="square">
            <a:spAutoFit/>
          </a:bodyPr>
          <a:lstStyle/>
          <a:p>
            <a:r>
              <a:rPr lang="en-GB" sz="1600" dirty="0">
                <a:solidFill>
                  <a:srgbClr val="000000"/>
                </a:solidFill>
                <a:latin typeface="Times-Roman"/>
              </a:rPr>
              <a:t>The separation of </a:t>
            </a:r>
            <a:r>
              <a:rPr lang="en-GB" sz="1600" dirty="0">
                <a:solidFill>
                  <a:srgbClr val="FF0000"/>
                </a:solidFill>
                <a:latin typeface="Times-Roman"/>
              </a:rPr>
              <a:t>angular momentum </a:t>
            </a:r>
            <a:r>
              <a:rPr lang="en-GB" sz="1600" dirty="0">
                <a:solidFill>
                  <a:srgbClr val="000000"/>
                </a:solidFill>
                <a:latin typeface="Times-Roman"/>
              </a:rPr>
              <a:t>and </a:t>
            </a:r>
            <a:r>
              <a:rPr lang="en-GB" sz="1600" dirty="0">
                <a:solidFill>
                  <a:srgbClr val="FF0000"/>
                </a:solidFill>
                <a:latin typeface="Times-Roman"/>
              </a:rPr>
              <a:t>kinetic energy </a:t>
            </a:r>
            <a:r>
              <a:rPr lang="en-GB" sz="1600" dirty="0" smtClean="0">
                <a:solidFill>
                  <a:srgbClr val="000000"/>
                </a:solidFill>
                <a:latin typeface="Times-Roman"/>
              </a:rPr>
              <a:t>into:</a:t>
            </a:r>
          </a:p>
          <a:p>
            <a:r>
              <a:rPr lang="en-GB" sz="1600" dirty="0" smtClean="0">
                <a:solidFill>
                  <a:schemeClr val="accent1"/>
                </a:solidFill>
                <a:latin typeface="Times-Roman"/>
              </a:rPr>
              <a:t> 1- </a:t>
            </a:r>
            <a:r>
              <a:rPr lang="en-GB" sz="1600" b="1" dirty="0" smtClean="0">
                <a:solidFill>
                  <a:schemeClr val="accent1"/>
                </a:solidFill>
                <a:latin typeface="Times-Roman"/>
              </a:rPr>
              <a:t>a </a:t>
            </a:r>
            <a:r>
              <a:rPr lang="en-GB" sz="1600" b="1" dirty="0" err="1">
                <a:solidFill>
                  <a:schemeClr val="accent1"/>
                </a:solidFill>
                <a:latin typeface="Times-Roman"/>
              </a:rPr>
              <a:t>center</a:t>
            </a:r>
            <a:r>
              <a:rPr lang="en-GB" sz="1600" b="1" dirty="0">
                <a:solidFill>
                  <a:schemeClr val="accent1"/>
                </a:solidFill>
                <a:latin typeface="Times-Roman"/>
              </a:rPr>
              <a:t>-of-mass </a:t>
            </a:r>
            <a:r>
              <a:rPr lang="en-GB" sz="1600" b="1" dirty="0" smtClean="0">
                <a:solidFill>
                  <a:schemeClr val="accent1"/>
                </a:solidFill>
                <a:latin typeface="Times-Roman"/>
              </a:rPr>
              <a:t>part</a:t>
            </a:r>
            <a:endParaRPr lang="en-GB" sz="1600" dirty="0" smtClean="0">
              <a:solidFill>
                <a:srgbClr val="000000"/>
              </a:solidFill>
              <a:latin typeface="Times-Roman"/>
            </a:endParaRPr>
          </a:p>
          <a:p>
            <a:r>
              <a:rPr lang="en-GB" sz="1600" b="1" dirty="0" smtClean="0">
                <a:solidFill>
                  <a:srgbClr val="000000"/>
                </a:solidFill>
                <a:latin typeface="Times-Roman"/>
              </a:rPr>
              <a:t>  </a:t>
            </a:r>
            <a:r>
              <a:rPr lang="en-GB" sz="1600" b="1" dirty="0" smtClean="0">
                <a:solidFill>
                  <a:schemeClr val="accent6">
                    <a:lumMod val="75000"/>
                  </a:schemeClr>
                </a:solidFill>
                <a:latin typeface="Times-Roman"/>
              </a:rPr>
              <a:t>2- a </a:t>
            </a:r>
            <a:r>
              <a:rPr lang="en-GB" sz="1600" b="1" dirty="0">
                <a:solidFill>
                  <a:schemeClr val="accent6">
                    <a:lumMod val="75000"/>
                  </a:schemeClr>
                </a:solidFill>
                <a:latin typeface="Times-Roman"/>
              </a:rPr>
              <a:t>relative-to-</a:t>
            </a:r>
            <a:r>
              <a:rPr lang="en-GB" sz="1600" b="1" dirty="0" err="1">
                <a:solidFill>
                  <a:schemeClr val="accent6">
                    <a:lumMod val="75000"/>
                  </a:schemeClr>
                </a:solidFill>
                <a:latin typeface="Times-Roman"/>
              </a:rPr>
              <a:t>center</a:t>
            </a:r>
            <a:r>
              <a:rPr lang="en-GB" sz="1600" b="1" dirty="0">
                <a:solidFill>
                  <a:schemeClr val="accent6">
                    <a:lumMod val="75000"/>
                  </a:schemeClr>
                </a:solidFill>
                <a:latin typeface="Times-Roman"/>
              </a:rPr>
              <a:t>-of-mass </a:t>
            </a:r>
            <a:r>
              <a:rPr lang="en-GB" sz="1600" b="1" dirty="0" smtClean="0">
                <a:solidFill>
                  <a:schemeClr val="accent6">
                    <a:lumMod val="75000"/>
                  </a:schemeClr>
                </a:solidFill>
                <a:latin typeface="Times-Roman"/>
              </a:rPr>
              <a:t>part</a:t>
            </a:r>
          </a:p>
          <a:p>
            <a:r>
              <a:rPr lang="en-GB" sz="1600" dirty="0" smtClean="0">
                <a:solidFill>
                  <a:srgbClr val="000000"/>
                </a:solidFill>
                <a:latin typeface="Times-Roman"/>
              </a:rPr>
              <a:t>finds </a:t>
            </a:r>
            <a:r>
              <a:rPr lang="en-GB" sz="1600" dirty="0">
                <a:solidFill>
                  <a:srgbClr val="000000"/>
                </a:solidFill>
                <a:latin typeface="Times-Roman"/>
              </a:rPr>
              <a:t>important applications in </a:t>
            </a:r>
            <a:r>
              <a:rPr lang="en-GB" sz="1600" b="1" dirty="0">
                <a:solidFill>
                  <a:srgbClr val="000000"/>
                </a:solidFill>
                <a:latin typeface="Times-Roman"/>
              </a:rPr>
              <a:t>atomic</a:t>
            </a:r>
            <a:r>
              <a:rPr lang="en-GB" sz="1600" dirty="0">
                <a:solidFill>
                  <a:srgbClr val="000000"/>
                </a:solidFill>
                <a:latin typeface="Times-Roman"/>
              </a:rPr>
              <a:t> and </a:t>
            </a:r>
            <a:r>
              <a:rPr lang="en-GB" sz="1600" b="1" dirty="0" err="1" smtClean="0">
                <a:solidFill>
                  <a:srgbClr val="000000"/>
                </a:solidFill>
                <a:latin typeface="Times-Roman"/>
              </a:rPr>
              <a:t>molecar</a:t>
            </a:r>
            <a:r>
              <a:rPr lang="en-GB" sz="1600" b="1" dirty="0" smtClean="0">
                <a:solidFill>
                  <a:srgbClr val="000000"/>
                </a:solidFill>
                <a:latin typeface="Times-Roman"/>
              </a:rPr>
              <a:t> </a:t>
            </a:r>
            <a:r>
              <a:rPr lang="en-GB" sz="1600" b="1" dirty="0">
                <a:solidFill>
                  <a:srgbClr val="000000"/>
                </a:solidFill>
                <a:latin typeface="Times-Roman"/>
              </a:rPr>
              <a:t>physics </a:t>
            </a:r>
            <a:r>
              <a:rPr lang="en-GB" sz="1600" dirty="0">
                <a:solidFill>
                  <a:srgbClr val="000000"/>
                </a:solidFill>
                <a:latin typeface="Times-Roman"/>
              </a:rPr>
              <a:t>and in </a:t>
            </a:r>
            <a:r>
              <a:rPr lang="en-GB" sz="1600" b="1" dirty="0">
                <a:solidFill>
                  <a:srgbClr val="000000"/>
                </a:solidFill>
                <a:latin typeface="Times-Roman"/>
              </a:rPr>
              <a:t>astrophysics</a:t>
            </a:r>
            <a:r>
              <a:rPr lang="en-GB" sz="1600" b="1" dirty="0"/>
              <a:t> </a:t>
            </a:r>
          </a:p>
        </p:txBody>
      </p:sp>
    </p:spTree>
    <p:extLst>
      <p:ext uri="{BB962C8B-B14F-4D97-AF65-F5344CB8AC3E}">
        <p14:creationId xmlns:p14="http://schemas.microsoft.com/office/powerpoint/2010/main" val="3345425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1+#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19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13" name="Picture 12"/>
          <p:cNvPicPr>
            <a:picLocks noChangeAspect="1"/>
          </p:cNvPicPr>
          <p:nvPr/>
        </p:nvPicPr>
        <p:blipFill>
          <a:blip r:embed="rId3"/>
          <a:stretch>
            <a:fillRect/>
          </a:stretch>
        </p:blipFill>
        <p:spPr>
          <a:xfrm>
            <a:off x="614453" y="575110"/>
            <a:ext cx="7829023" cy="2193847"/>
          </a:xfrm>
          <a:prstGeom prst="rect">
            <a:avLst/>
          </a:prstGeom>
        </p:spPr>
      </p:pic>
      <p:pic>
        <p:nvPicPr>
          <p:cNvPr id="21" name="Picture 20"/>
          <p:cNvPicPr>
            <a:picLocks noChangeAspect="1"/>
          </p:cNvPicPr>
          <p:nvPr/>
        </p:nvPicPr>
        <p:blipFill>
          <a:blip r:embed="rId4"/>
          <a:stretch>
            <a:fillRect/>
          </a:stretch>
        </p:blipFill>
        <p:spPr>
          <a:xfrm>
            <a:off x="614453" y="3482024"/>
            <a:ext cx="6632179" cy="744715"/>
          </a:xfrm>
          <a:prstGeom prst="rect">
            <a:avLst/>
          </a:prstGeom>
        </p:spPr>
      </p:pic>
      <p:pic>
        <p:nvPicPr>
          <p:cNvPr id="22" name="Picture 21"/>
          <p:cNvPicPr>
            <a:picLocks noChangeAspect="1"/>
          </p:cNvPicPr>
          <p:nvPr/>
        </p:nvPicPr>
        <p:blipFill>
          <a:blip r:embed="rId5"/>
          <a:stretch>
            <a:fillRect/>
          </a:stretch>
        </p:blipFill>
        <p:spPr>
          <a:xfrm>
            <a:off x="652820" y="4329955"/>
            <a:ext cx="6857468" cy="1699459"/>
          </a:xfrm>
          <a:prstGeom prst="rect">
            <a:avLst/>
          </a:prstGeom>
        </p:spPr>
      </p:pic>
      <p:pic>
        <p:nvPicPr>
          <p:cNvPr id="23" name="Picture 22"/>
          <p:cNvPicPr>
            <a:picLocks noChangeAspect="1"/>
          </p:cNvPicPr>
          <p:nvPr/>
        </p:nvPicPr>
        <p:blipFill>
          <a:blip r:embed="rId6"/>
          <a:stretch>
            <a:fillRect/>
          </a:stretch>
        </p:blipFill>
        <p:spPr>
          <a:xfrm>
            <a:off x="6560913" y="2845826"/>
            <a:ext cx="5288739" cy="748707"/>
          </a:xfrm>
          <a:prstGeom prst="rect">
            <a:avLst/>
          </a:prstGeom>
        </p:spPr>
      </p:pic>
      <p:pic>
        <p:nvPicPr>
          <p:cNvPr id="24" name="Picture 23"/>
          <p:cNvPicPr>
            <a:picLocks noChangeAspect="1"/>
          </p:cNvPicPr>
          <p:nvPr/>
        </p:nvPicPr>
        <p:blipFill>
          <a:blip r:embed="rId7"/>
          <a:stretch>
            <a:fillRect/>
          </a:stretch>
        </p:blipFill>
        <p:spPr>
          <a:xfrm>
            <a:off x="614453" y="2861729"/>
            <a:ext cx="5400447" cy="732804"/>
          </a:xfrm>
          <a:prstGeom prst="rect">
            <a:avLst/>
          </a:prstGeom>
        </p:spPr>
      </p:pic>
    </p:spTree>
    <p:extLst>
      <p:ext uri="{BB962C8B-B14F-4D97-AF65-F5344CB8AC3E}">
        <p14:creationId xmlns:p14="http://schemas.microsoft.com/office/powerpoint/2010/main" val="37109622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1" name="Rectangle 10"/>
          <p:cNvSpPr/>
          <p:nvPr/>
        </p:nvSpPr>
        <p:spPr>
          <a:xfrm>
            <a:off x="744242" y="5120597"/>
            <a:ext cx="11007881" cy="1323439"/>
          </a:xfrm>
          <a:prstGeom prst="rect">
            <a:avLst/>
          </a:prstGeom>
          <a:solidFill>
            <a:schemeClr val="accent4">
              <a:lumMod val="60000"/>
              <a:lumOff val="40000"/>
            </a:schemeClr>
          </a:solidFill>
        </p:spPr>
        <p:txBody>
          <a:bodyPr wrap="square">
            <a:spAutoFit/>
          </a:bodyPr>
          <a:lstStyle/>
          <a:p>
            <a:r>
              <a:rPr lang="en-GB" sz="4000" dirty="0" smtClean="0"/>
              <a:t>4-Variation </a:t>
            </a:r>
            <a:r>
              <a:rPr lang="en-GB" sz="4000" dirty="0"/>
              <a:t>in force or intensity, especially in musical sound.</a:t>
            </a:r>
          </a:p>
        </p:txBody>
      </p:sp>
      <p:sp>
        <p:nvSpPr>
          <p:cNvPr id="15" name="Rectangle 14"/>
          <p:cNvSpPr/>
          <p:nvPr/>
        </p:nvSpPr>
        <p:spPr>
          <a:xfrm>
            <a:off x="719004" y="706085"/>
            <a:ext cx="4861331" cy="646331"/>
          </a:xfrm>
          <a:prstGeom prst="rect">
            <a:avLst/>
          </a:prstGeom>
          <a:solidFill>
            <a:schemeClr val="accent2"/>
          </a:solidFill>
        </p:spPr>
        <p:txBody>
          <a:bodyPr wrap="none">
            <a:spAutoFit/>
          </a:bodyPr>
          <a:lstStyle/>
          <a:p>
            <a:r>
              <a:rPr lang="en-GB" sz="3600" dirty="0"/>
              <a:t>An example of </a:t>
            </a:r>
            <a:r>
              <a:rPr lang="en-GB" sz="3600" dirty="0" smtClean="0"/>
              <a:t>dynamics:</a:t>
            </a:r>
            <a:endParaRPr lang="en-GB" sz="3600" dirty="0"/>
          </a:p>
        </p:txBody>
      </p:sp>
      <p:sp>
        <p:nvSpPr>
          <p:cNvPr id="19" name="Rectangle 18"/>
          <p:cNvSpPr/>
          <p:nvPr/>
        </p:nvSpPr>
        <p:spPr>
          <a:xfrm>
            <a:off x="719004" y="1505386"/>
            <a:ext cx="8911029" cy="707886"/>
          </a:xfrm>
          <a:prstGeom prst="rect">
            <a:avLst/>
          </a:prstGeom>
          <a:solidFill>
            <a:schemeClr val="accent4">
              <a:lumMod val="60000"/>
              <a:lumOff val="40000"/>
            </a:schemeClr>
          </a:solidFill>
        </p:spPr>
        <p:txBody>
          <a:bodyPr wrap="none">
            <a:spAutoFit/>
          </a:bodyPr>
          <a:lstStyle/>
          <a:p>
            <a:r>
              <a:rPr lang="en-GB" sz="4000" dirty="0"/>
              <a:t>1-How the moon affects the ocean waves.</a:t>
            </a:r>
          </a:p>
        </p:txBody>
      </p:sp>
      <p:sp>
        <p:nvSpPr>
          <p:cNvPr id="21" name="Rectangle 20"/>
          <p:cNvSpPr/>
          <p:nvPr/>
        </p:nvSpPr>
        <p:spPr>
          <a:xfrm>
            <a:off x="719004" y="2278341"/>
            <a:ext cx="11129074" cy="1323439"/>
          </a:xfrm>
          <a:prstGeom prst="rect">
            <a:avLst/>
          </a:prstGeom>
          <a:solidFill>
            <a:schemeClr val="accent4">
              <a:lumMod val="60000"/>
              <a:lumOff val="40000"/>
            </a:schemeClr>
          </a:solidFill>
        </p:spPr>
        <p:txBody>
          <a:bodyPr wrap="square">
            <a:spAutoFit/>
          </a:bodyPr>
          <a:lstStyle/>
          <a:p>
            <a:r>
              <a:rPr lang="en-GB" sz="4000" dirty="0"/>
              <a:t>2-An example of dynamics is the effect of individual relationships on a group of friends. </a:t>
            </a:r>
          </a:p>
        </p:txBody>
      </p:sp>
      <p:sp>
        <p:nvSpPr>
          <p:cNvPr id="22" name="Rectangle 21"/>
          <p:cNvSpPr/>
          <p:nvPr/>
        </p:nvSpPr>
        <p:spPr>
          <a:xfrm>
            <a:off x="719004" y="3682865"/>
            <a:ext cx="10938012" cy="1323439"/>
          </a:xfrm>
          <a:prstGeom prst="rect">
            <a:avLst/>
          </a:prstGeom>
          <a:solidFill>
            <a:schemeClr val="accent4">
              <a:lumMod val="60000"/>
              <a:lumOff val="40000"/>
            </a:schemeClr>
          </a:solidFill>
        </p:spPr>
        <p:txBody>
          <a:bodyPr wrap="square">
            <a:spAutoFit/>
          </a:bodyPr>
          <a:lstStyle/>
          <a:p>
            <a:r>
              <a:rPr lang="en-GB" sz="4000" dirty="0"/>
              <a:t>3-The various forces, physical, economic, etc., operating in any field.</a:t>
            </a:r>
          </a:p>
        </p:txBody>
      </p:sp>
    </p:spTree>
    <p:extLst>
      <p:ext uri="{BB962C8B-B14F-4D97-AF65-F5344CB8AC3E}">
        <p14:creationId xmlns:p14="http://schemas.microsoft.com/office/powerpoint/2010/main" val="1572506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20</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592405" y="662989"/>
            <a:ext cx="6978297" cy="402373"/>
          </a:xfrm>
          <a:prstGeom prst="rect">
            <a:avLst/>
          </a:prstGeom>
        </p:spPr>
      </p:pic>
      <p:pic>
        <p:nvPicPr>
          <p:cNvPr id="4" name="Picture 3"/>
          <p:cNvPicPr>
            <a:picLocks noChangeAspect="1"/>
          </p:cNvPicPr>
          <p:nvPr/>
        </p:nvPicPr>
        <p:blipFill>
          <a:blip r:embed="rId4"/>
          <a:stretch>
            <a:fillRect/>
          </a:stretch>
        </p:blipFill>
        <p:spPr>
          <a:xfrm>
            <a:off x="2197726" y="1065362"/>
            <a:ext cx="4976076" cy="815357"/>
          </a:xfrm>
          <a:prstGeom prst="rect">
            <a:avLst/>
          </a:prstGeom>
        </p:spPr>
      </p:pic>
      <p:pic>
        <p:nvPicPr>
          <p:cNvPr id="9" name="Picture 8"/>
          <p:cNvPicPr>
            <a:picLocks noChangeAspect="1"/>
          </p:cNvPicPr>
          <p:nvPr/>
        </p:nvPicPr>
        <p:blipFill>
          <a:blip r:embed="rId5"/>
          <a:stretch>
            <a:fillRect/>
          </a:stretch>
        </p:blipFill>
        <p:spPr>
          <a:xfrm>
            <a:off x="592405" y="2024554"/>
            <a:ext cx="8221493" cy="517075"/>
          </a:xfrm>
          <a:prstGeom prst="rect">
            <a:avLst/>
          </a:prstGeom>
        </p:spPr>
      </p:pic>
      <p:pic>
        <p:nvPicPr>
          <p:cNvPr id="10" name="Picture 9"/>
          <p:cNvPicPr>
            <a:picLocks noChangeAspect="1"/>
          </p:cNvPicPr>
          <p:nvPr/>
        </p:nvPicPr>
        <p:blipFill>
          <a:blip r:embed="rId6"/>
          <a:stretch>
            <a:fillRect/>
          </a:stretch>
        </p:blipFill>
        <p:spPr>
          <a:xfrm>
            <a:off x="2268026" y="2541629"/>
            <a:ext cx="5302676" cy="600544"/>
          </a:xfrm>
          <a:prstGeom prst="rect">
            <a:avLst/>
          </a:prstGeom>
        </p:spPr>
      </p:pic>
      <p:pic>
        <p:nvPicPr>
          <p:cNvPr id="12" name="Picture 11"/>
          <p:cNvPicPr>
            <a:picLocks noChangeAspect="1"/>
          </p:cNvPicPr>
          <p:nvPr/>
        </p:nvPicPr>
        <p:blipFill>
          <a:blip r:embed="rId7"/>
          <a:stretch>
            <a:fillRect/>
          </a:stretch>
        </p:blipFill>
        <p:spPr>
          <a:xfrm>
            <a:off x="592405" y="3312244"/>
            <a:ext cx="9499127" cy="707637"/>
          </a:xfrm>
          <a:prstGeom prst="rect">
            <a:avLst/>
          </a:prstGeom>
        </p:spPr>
      </p:pic>
      <p:pic>
        <p:nvPicPr>
          <p:cNvPr id="13" name="Picture 12"/>
          <p:cNvPicPr>
            <a:picLocks noChangeAspect="1"/>
          </p:cNvPicPr>
          <p:nvPr/>
        </p:nvPicPr>
        <p:blipFill>
          <a:blip r:embed="rId8"/>
          <a:stretch>
            <a:fillRect/>
          </a:stretch>
        </p:blipFill>
        <p:spPr>
          <a:xfrm>
            <a:off x="1920297" y="4169118"/>
            <a:ext cx="6265552" cy="702790"/>
          </a:xfrm>
          <a:prstGeom prst="rect">
            <a:avLst/>
          </a:prstGeom>
        </p:spPr>
      </p:pic>
      <p:pic>
        <p:nvPicPr>
          <p:cNvPr id="14" name="Picture 13"/>
          <p:cNvPicPr>
            <a:picLocks noChangeAspect="1"/>
          </p:cNvPicPr>
          <p:nvPr/>
        </p:nvPicPr>
        <p:blipFill>
          <a:blip r:embed="rId9"/>
          <a:stretch>
            <a:fillRect/>
          </a:stretch>
        </p:blipFill>
        <p:spPr>
          <a:xfrm>
            <a:off x="592405" y="4914802"/>
            <a:ext cx="4520560" cy="424909"/>
          </a:xfrm>
          <a:prstGeom prst="rect">
            <a:avLst/>
          </a:prstGeom>
        </p:spPr>
      </p:pic>
      <p:pic>
        <p:nvPicPr>
          <p:cNvPr id="15" name="Picture 14"/>
          <p:cNvPicPr>
            <a:picLocks noChangeAspect="1"/>
          </p:cNvPicPr>
          <p:nvPr/>
        </p:nvPicPr>
        <p:blipFill>
          <a:blip r:embed="rId10"/>
          <a:stretch>
            <a:fillRect/>
          </a:stretch>
        </p:blipFill>
        <p:spPr>
          <a:xfrm>
            <a:off x="2074592" y="5445957"/>
            <a:ext cx="6739306" cy="489047"/>
          </a:xfrm>
          <a:prstGeom prst="rect">
            <a:avLst/>
          </a:prstGeom>
        </p:spPr>
      </p:pic>
      <p:pic>
        <p:nvPicPr>
          <p:cNvPr id="21" name="Picture 20"/>
          <p:cNvPicPr>
            <a:picLocks noChangeAspect="1"/>
          </p:cNvPicPr>
          <p:nvPr/>
        </p:nvPicPr>
        <p:blipFill>
          <a:blip r:embed="rId11"/>
          <a:stretch>
            <a:fillRect/>
          </a:stretch>
        </p:blipFill>
        <p:spPr>
          <a:xfrm>
            <a:off x="10208851" y="489782"/>
            <a:ext cx="1967975" cy="2978850"/>
          </a:xfrm>
          <a:prstGeom prst="rect">
            <a:avLst/>
          </a:prstGeom>
        </p:spPr>
      </p:pic>
      <p:pic>
        <p:nvPicPr>
          <p:cNvPr id="22" name="Picture 21"/>
          <p:cNvPicPr>
            <a:picLocks noChangeAspect="1"/>
          </p:cNvPicPr>
          <p:nvPr/>
        </p:nvPicPr>
        <p:blipFill>
          <a:blip r:embed="rId12"/>
          <a:stretch>
            <a:fillRect/>
          </a:stretch>
        </p:blipFill>
        <p:spPr>
          <a:xfrm>
            <a:off x="10208851" y="3475917"/>
            <a:ext cx="1846781" cy="2809016"/>
          </a:xfrm>
          <a:prstGeom prst="rect">
            <a:avLst/>
          </a:prstGeom>
        </p:spPr>
      </p:pic>
    </p:spTree>
    <p:extLst>
      <p:ext uri="{BB962C8B-B14F-4D97-AF65-F5344CB8AC3E}">
        <p14:creationId xmlns:p14="http://schemas.microsoft.com/office/powerpoint/2010/main" val="2003238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7807" y="5474954"/>
            <a:ext cx="1390650" cy="742950"/>
          </a:xfrm>
          <a:prstGeom prst="rect">
            <a:avLst/>
          </a:prstGeom>
        </p:spPr>
      </p:pic>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21</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4"/>
          <a:stretch>
            <a:fillRect/>
          </a:stretch>
        </p:blipFill>
        <p:spPr>
          <a:xfrm>
            <a:off x="612886" y="710216"/>
            <a:ext cx="4810125" cy="723900"/>
          </a:xfrm>
          <a:prstGeom prst="rect">
            <a:avLst/>
          </a:prstGeom>
        </p:spPr>
      </p:pic>
      <p:sp>
        <p:nvSpPr>
          <p:cNvPr id="9" name="Rectangle 8"/>
          <p:cNvSpPr/>
          <p:nvPr/>
        </p:nvSpPr>
        <p:spPr>
          <a:xfrm>
            <a:off x="612885" y="1550875"/>
            <a:ext cx="10591927" cy="646331"/>
          </a:xfrm>
          <a:prstGeom prst="rect">
            <a:avLst/>
          </a:prstGeom>
        </p:spPr>
        <p:txBody>
          <a:bodyPr wrap="square">
            <a:spAutoFit/>
          </a:bodyPr>
          <a:lstStyle/>
          <a:p>
            <a:r>
              <a:rPr lang="en-GB" dirty="0">
                <a:solidFill>
                  <a:srgbClr val="000000"/>
                </a:solidFill>
                <a:latin typeface="Helvetica" panose="020B0604020202020204" pitchFamily="34" charset="0"/>
              </a:rPr>
              <a:t>Let </a:t>
            </a:r>
            <a:r>
              <a:rPr lang="en-GB" dirty="0">
                <a:solidFill>
                  <a:srgbClr val="000000"/>
                </a:solidFill>
                <a:latin typeface="Times-Roman"/>
              </a:rPr>
              <a:t>us consider the motion of a </a:t>
            </a:r>
            <a:r>
              <a:rPr lang="en-GB" dirty="0">
                <a:solidFill>
                  <a:srgbClr val="FF0000"/>
                </a:solidFill>
                <a:latin typeface="Times-Roman"/>
              </a:rPr>
              <a:t>system consisting of two bodies</a:t>
            </a:r>
            <a:r>
              <a:rPr lang="en-GB" dirty="0" smtClean="0">
                <a:solidFill>
                  <a:srgbClr val="000000"/>
                </a:solidFill>
                <a:latin typeface="Times-Roman"/>
              </a:rPr>
              <a:t>, treated</a:t>
            </a:r>
          </a:p>
          <a:p>
            <a:r>
              <a:rPr lang="en-GB" dirty="0" smtClean="0">
                <a:solidFill>
                  <a:srgbClr val="000000"/>
                </a:solidFill>
                <a:latin typeface="Times-Roman"/>
              </a:rPr>
              <a:t> here  </a:t>
            </a:r>
            <a:r>
              <a:rPr lang="en-GB" dirty="0">
                <a:solidFill>
                  <a:srgbClr val="000000"/>
                </a:solidFill>
                <a:latin typeface="Times-Roman"/>
              </a:rPr>
              <a:t>as particles, that interact with each other by a central force. </a:t>
            </a:r>
            <a:endParaRPr lang="en-GB" dirty="0"/>
          </a:p>
        </p:txBody>
      </p:sp>
      <p:sp>
        <p:nvSpPr>
          <p:cNvPr id="10" name="Rectangle 9"/>
          <p:cNvSpPr/>
          <p:nvPr/>
        </p:nvSpPr>
        <p:spPr>
          <a:xfrm>
            <a:off x="628956" y="2216473"/>
            <a:ext cx="6972771" cy="646331"/>
          </a:xfrm>
          <a:prstGeom prst="rect">
            <a:avLst/>
          </a:prstGeom>
        </p:spPr>
        <p:txBody>
          <a:bodyPr wrap="square">
            <a:spAutoFit/>
          </a:bodyPr>
          <a:lstStyle/>
          <a:p>
            <a:r>
              <a:rPr lang="en-GB" dirty="0">
                <a:solidFill>
                  <a:srgbClr val="000000"/>
                </a:solidFill>
                <a:latin typeface="Times-Roman"/>
              </a:rPr>
              <a:t>We assume the </a:t>
            </a:r>
            <a:r>
              <a:rPr lang="en-GB" dirty="0">
                <a:solidFill>
                  <a:srgbClr val="FF0000"/>
                </a:solidFill>
                <a:latin typeface="Times-Roman"/>
              </a:rPr>
              <a:t>system is isolated</a:t>
            </a:r>
            <a:r>
              <a:rPr lang="en-GB" dirty="0">
                <a:solidFill>
                  <a:srgbClr val="000000"/>
                </a:solidFill>
                <a:latin typeface="Times-Roman"/>
              </a:rPr>
              <a:t>, and</a:t>
            </a:r>
            <a:r>
              <a:rPr lang="en-GB" dirty="0" smtClean="0">
                <a:solidFill>
                  <a:srgbClr val="000000"/>
                </a:solidFill>
                <a:latin typeface="Times-Roman"/>
              </a:rPr>
              <a:t>, hence</a:t>
            </a:r>
            <a:r>
              <a:rPr lang="en-GB" dirty="0">
                <a:solidFill>
                  <a:srgbClr val="000000"/>
                </a:solidFill>
                <a:latin typeface="Times-Roman"/>
              </a:rPr>
              <a:t>, the </a:t>
            </a:r>
            <a:r>
              <a:rPr lang="en-GB" dirty="0" err="1">
                <a:solidFill>
                  <a:srgbClr val="000000"/>
                </a:solidFill>
                <a:latin typeface="Times-Roman"/>
              </a:rPr>
              <a:t>center</a:t>
            </a:r>
            <a:r>
              <a:rPr lang="en-GB" dirty="0">
                <a:solidFill>
                  <a:srgbClr val="000000"/>
                </a:solidFill>
                <a:latin typeface="Times-Roman"/>
              </a:rPr>
              <a:t> of mass </a:t>
            </a:r>
            <a:endParaRPr lang="en-GB" dirty="0" smtClean="0">
              <a:solidFill>
                <a:srgbClr val="000000"/>
              </a:solidFill>
              <a:latin typeface="Times-Roman"/>
            </a:endParaRPr>
          </a:p>
          <a:p>
            <a:r>
              <a:rPr lang="en-GB" dirty="0" smtClean="0">
                <a:solidFill>
                  <a:srgbClr val="000000"/>
                </a:solidFill>
                <a:latin typeface="Times-Roman"/>
              </a:rPr>
              <a:t>moves </a:t>
            </a:r>
            <a:r>
              <a:rPr lang="en-GB" dirty="0">
                <a:solidFill>
                  <a:srgbClr val="000000"/>
                </a:solidFill>
                <a:latin typeface="Times-Roman"/>
              </a:rPr>
              <a:t>with </a:t>
            </a:r>
            <a:r>
              <a:rPr lang="en-GB" dirty="0">
                <a:solidFill>
                  <a:srgbClr val="FF0000"/>
                </a:solidFill>
                <a:latin typeface="Times-Roman"/>
              </a:rPr>
              <a:t>constant velocity</a:t>
            </a:r>
            <a:r>
              <a:rPr lang="en-GB" dirty="0">
                <a:solidFill>
                  <a:srgbClr val="000000"/>
                </a:solidFill>
                <a:latin typeface="Times-Roman"/>
              </a:rPr>
              <a:t>. </a:t>
            </a:r>
            <a:endParaRPr lang="en-GB" dirty="0"/>
          </a:p>
        </p:txBody>
      </p:sp>
      <p:sp>
        <p:nvSpPr>
          <p:cNvPr id="11" name="Rectangle 10"/>
          <p:cNvSpPr/>
          <p:nvPr/>
        </p:nvSpPr>
        <p:spPr>
          <a:xfrm>
            <a:off x="628956" y="2878159"/>
            <a:ext cx="5911403" cy="369332"/>
          </a:xfrm>
          <a:prstGeom prst="rect">
            <a:avLst/>
          </a:prstGeom>
        </p:spPr>
        <p:txBody>
          <a:bodyPr wrap="square">
            <a:spAutoFit/>
          </a:bodyPr>
          <a:lstStyle/>
          <a:p>
            <a:r>
              <a:rPr lang="en-GB" dirty="0">
                <a:solidFill>
                  <a:srgbClr val="000000"/>
                </a:solidFill>
                <a:latin typeface="Times-Roman"/>
              </a:rPr>
              <a:t>For simplicity, we take the </a:t>
            </a:r>
            <a:r>
              <a:rPr lang="en-GB" dirty="0" err="1" smtClean="0">
                <a:solidFill>
                  <a:srgbClr val="000000"/>
                </a:solidFill>
                <a:latin typeface="Times-Roman"/>
              </a:rPr>
              <a:t>center</a:t>
            </a:r>
            <a:r>
              <a:rPr lang="en-GB" dirty="0" smtClean="0">
                <a:solidFill>
                  <a:srgbClr val="000000"/>
                </a:solidFill>
                <a:latin typeface="Times-Roman"/>
              </a:rPr>
              <a:t> of </a:t>
            </a:r>
            <a:r>
              <a:rPr lang="en-GB" dirty="0">
                <a:solidFill>
                  <a:srgbClr val="000000"/>
                </a:solidFill>
                <a:latin typeface="Times-Roman"/>
              </a:rPr>
              <a:t>mass as the </a:t>
            </a:r>
            <a:r>
              <a:rPr lang="en-GB" dirty="0">
                <a:solidFill>
                  <a:srgbClr val="FF0000"/>
                </a:solidFill>
                <a:latin typeface="Times-Roman"/>
              </a:rPr>
              <a:t>origin</a:t>
            </a:r>
            <a:r>
              <a:rPr lang="en-GB" dirty="0" smtClean="0">
                <a:solidFill>
                  <a:srgbClr val="000000"/>
                </a:solidFill>
                <a:latin typeface="Times-Roman"/>
              </a:rPr>
              <a:t>.</a:t>
            </a:r>
            <a:endParaRPr lang="en-GB" dirty="0"/>
          </a:p>
        </p:txBody>
      </p:sp>
      <p:sp>
        <p:nvSpPr>
          <p:cNvPr id="12" name="Rectangle 11"/>
          <p:cNvSpPr/>
          <p:nvPr/>
        </p:nvSpPr>
        <p:spPr>
          <a:xfrm>
            <a:off x="628956" y="3531040"/>
            <a:ext cx="1738648" cy="369332"/>
          </a:xfrm>
          <a:prstGeom prst="rect">
            <a:avLst/>
          </a:prstGeom>
        </p:spPr>
        <p:txBody>
          <a:bodyPr wrap="square">
            <a:spAutoFit/>
          </a:bodyPr>
          <a:lstStyle/>
          <a:p>
            <a:r>
              <a:rPr lang="en-GB" dirty="0">
                <a:solidFill>
                  <a:srgbClr val="000000"/>
                </a:solidFill>
                <a:latin typeface="Times-Roman"/>
              </a:rPr>
              <a:t>We have </a:t>
            </a:r>
            <a:r>
              <a:rPr lang="en-GB" dirty="0" smtClean="0">
                <a:solidFill>
                  <a:srgbClr val="000000"/>
                </a:solidFill>
                <a:latin typeface="Times-Roman"/>
              </a:rPr>
              <a:t>then:</a:t>
            </a:r>
            <a:endParaRPr lang="en-GB" dirty="0"/>
          </a:p>
        </p:txBody>
      </p:sp>
      <p:pic>
        <p:nvPicPr>
          <p:cNvPr id="13" name="Picture 12"/>
          <p:cNvPicPr>
            <a:picLocks noChangeAspect="1"/>
          </p:cNvPicPr>
          <p:nvPr/>
        </p:nvPicPr>
        <p:blipFill>
          <a:blip r:embed="rId5"/>
          <a:stretch>
            <a:fillRect/>
          </a:stretch>
        </p:blipFill>
        <p:spPr>
          <a:xfrm>
            <a:off x="2377807" y="3479652"/>
            <a:ext cx="2184194" cy="532397"/>
          </a:xfrm>
          <a:prstGeom prst="rect">
            <a:avLst/>
          </a:prstGeom>
        </p:spPr>
      </p:pic>
      <p:sp>
        <p:nvSpPr>
          <p:cNvPr id="15" name="Left-Right Arrow 14"/>
          <p:cNvSpPr/>
          <p:nvPr/>
        </p:nvSpPr>
        <p:spPr>
          <a:xfrm>
            <a:off x="4669146" y="3550890"/>
            <a:ext cx="632114" cy="3296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6"/>
          <a:stretch>
            <a:fillRect/>
          </a:stretch>
        </p:blipFill>
        <p:spPr>
          <a:xfrm>
            <a:off x="8472192" y="671831"/>
            <a:ext cx="3695700" cy="4781550"/>
          </a:xfrm>
          <a:prstGeom prst="rect">
            <a:avLst/>
          </a:prstGeom>
        </p:spPr>
      </p:pic>
      <p:pic>
        <p:nvPicPr>
          <p:cNvPr id="32" name="Picture 31"/>
          <p:cNvPicPr>
            <a:picLocks noChangeAspect="1"/>
          </p:cNvPicPr>
          <p:nvPr/>
        </p:nvPicPr>
        <p:blipFill>
          <a:blip r:embed="rId7"/>
          <a:stretch>
            <a:fillRect/>
          </a:stretch>
        </p:blipFill>
        <p:spPr>
          <a:xfrm>
            <a:off x="628956" y="4940086"/>
            <a:ext cx="6321038" cy="410313"/>
          </a:xfrm>
          <a:prstGeom prst="rect">
            <a:avLst/>
          </a:prstGeom>
        </p:spPr>
      </p:pic>
      <p:pic>
        <p:nvPicPr>
          <p:cNvPr id="33" name="Picture 32"/>
          <p:cNvPicPr>
            <a:picLocks noChangeAspect="1"/>
          </p:cNvPicPr>
          <p:nvPr/>
        </p:nvPicPr>
        <p:blipFill>
          <a:blip r:embed="rId8"/>
          <a:stretch>
            <a:fillRect/>
          </a:stretch>
        </p:blipFill>
        <p:spPr>
          <a:xfrm>
            <a:off x="5430083" y="3273096"/>
            <a:ext cx="2913285" cy="1245845"/>
          </a:xfrm>
          <a:prstGeom prst="rect">
            <a:avLst/>
          </a:prstGeom>
        </p:spPr>
      </p:pic>
      <p:pic>
        <p:nvPicPr>
          <p:cNvPr id="35" name="Picture 34"/>
          <p:cNvPicPr>
            <a:picLocks noChangeAspect="1"/>
          </p:cNvPicPr>
          <p:nvPr/>
        </p:nvPicPr>
        <p:blipFill>
          <a:blip r:embed="rId9"/>
          <a:stretch>
            <a:fillRect/>
          </a:stretch>
        </p:blipFill>
        <p:spPr>
          <a:xfrm>
            <a:off x="689086" y="4314224"/>
            <a:ext cx="4733925" cy="285750"/>
          </a:xfrm>
          <a:prstGeom prst="rect">
            <a:avLst/>
          </a:prstGeom>
        </p:spPr>
      </p:pic>
      <p:pic>
        <p:nvPicPr>
          <p:cNvPr id="36" name="Picture 35"/>
          <p:cNvPicPr>
            <a:picLocks noChangeAspect="1"/>
          </p:cNvPicPr>
          <p:nvPr/>
        </p:nvPicPr>
        <p:blipFill>
          <a:blip r:embed="rId10"/>
          <a:stretch>
            <a:fillRect/>
          </a:stretch>
        </p:blipFill>
        <p:spPr>
          <a:xfrm>
            <a:off x="5316557" y="4355215"/>
            <a:ext cx="2466975" cy="247650"/>
          </a:xfrm>
          <a:prstGeom prst="rect">
            <a:avLst/>
          </a:prstGeom>
        </p:spPr>
      </p:pic>
      <p:pic>
        <p:nvPicPr>
          <p:cNvPr id="37" name="Picture 36"/>
          <p:cNvPicPr>
            <a:picLocks noChangeAspect="1"/>
          </p:cNvPicPr>
          <p:nvPr/>
        </p:nvPicPr>
        <p:blipFill>
          <a:blip r:embed="rId11"/>
          <a:stretch>
            <a:fillRect/>
          </a:stretch>
        </p:blipFill>
        <p:spPr>
          <a:xfrm>
            <a:off x="689086" y="4696809"/>
            <a:ext cx="2466975" cy="190500"/>
          </a:xfrm>
          <a:prstGeom prst="rect">
            <a:avLst/>
          </a:prstGeom>
        </p:spPr>
      </p:pic>
      <p:sp>
        <p:nvSpPr>
          <p:cNvPr id="38" name="Rounded Rectangular Callout 37"/>
          <p:cNvSpPr/>
          <p:nvPr/>
        </p:nvSpPr>
        <p:spPr>
          <a:xfrm>
            <a:off x="8616007" y="2888678"/>
            <a:ext cx="354180" cy="418790"/>
          </a:xfrm>
          <a:prstGeom prst="wedgeRoundRectCallout">
            <a:avLst>
              <a:gd name="adj1" fmla="val -2157665"/>
              <a:gd name="adj2" fmla="val 46348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ular Callout 38"/>
          <p:cNvSpPr/>
          <p:nvPr/>
        </p:nvSpPr>
        <p:spPr>
          <a:xfrm>
            <a:off x="9653049" y="697041"/>
            <a:ext cx="354180" cy="418790"/>
          </a:xfrm>
          <a:prstGeom prst="wedgeRoundRectCallout">
            <a:avLst>
              <a:gd name="adj1" fmla="val -2266752"/>
              <a:gd name="adj2" fmla="val 804842"/>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ular Callout 39"/>
          <p:cNvSpPr/>
          <p:nvPr/>
        </p:nvSpPr>
        <p:spPr>
          <a:xfrm>
            <a:off x="9644995" y="5068861"/>
            <a:ext cx="354180" cy="418790"/>
          </a:xfrm>
          <a:prstGeom prst="wedgeRoundRectCallout">
            <a:avLst>
              <a:gd name="adj1" fmla="val -2077667"/>
              <a:gd name="adj2" fmla="val -185391"/>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12"/>
          <a:stretch>
            <a:fillRect/>
          </a:stretch>
        </p:blipFill>
        <p:spPr>
          <a:xfrm>
            <a:off x="7917243" y="2464064"/>
            <a:ext cx="981075" cy="333375"/>
          </a:xfrm>
          <a:prstGeom prst="rect">
            <a:avLst/>
          </a:prstGeom>
        </p:spPr>
      </p:pic>
      <p:pic>
        <p:nvPicPr>
          <p:cNvPr id="43" name="Picture 42"/>
          <p:cNvPicPr>
            <a:picLocks noChangeAspect="1"/>
          </p:cNvPicPr>
          <p:nvPr/>
        </p:nvPicPr>
        <p:blipFill>
          <a:blip r:embed="rId12"/>
          <a:stretch>
            <a:fillRect/>
          </a:stretch>
        </p:blipFill>
        <p:spPr>
          <a:xfrm>
            <a:off x="1073948" y="5576981"/>
            <a:ext cx="1254873" cy="426413"/>
          </a:xfrm>
          <a:prstGeom prst="rect">
            <a:avLst/>
          </a:prstGeom>
        </p:spPr>
      </p:pic>
      <p:pic>
        <p:nvPicPr>
          <p:cNvPr id="44" name="Picture 43"/>
          <p:cNvPicPr>
            <a:picLocks noChangeAspect="1"/>
          </p:cNvPicPr>
          <p:nvPr/>
        </p:nvPicPr>
        <p:blipFill>
          <a:blip r:embed="rId13"/>
          <a:stretch>
            <a:fillRect/>
          </a:stretch>
        </p:blipFill>
        <p:spPr>
          <a:xfrm>
            <a:off x="5022060" y="4535642"/>
            <a:ext cx="1162050" cy="609600"/>
          </a:xfrm>
          <a:prstGeom prst="rect">
            <a:avLst/>
          </a:prstGeom>
          <a:ln w="28575">
            <a:solidFill>
              <a:srgbClr val="0070C0"/>
            </a:solidFill>
          </a:ln>
        </p:spPr>
      </p:pic>
      <p:pic>
        <p:nvPicPr>
          <p:cNvPr id="46" name="Picture 45"/>
          <p:cNvPicPr>
            <a:picLocks noChangeAspect="1"/>
          </p:cNvPicPr>
          <p:nvPr/>
        </p:nvPicPr>
        <p:blipFill>
          <a:blip r:embed="rId14"/>
          <a:stretch>
            <a:fillRect/>
          </a:stretch>
        </p:blipFill>
        <p:spPr>
          <a:xfrm>
            <a:off x="3832077" y="5439869"/>
            <a:ext cx="1162050" cy="752475"/>
          </a:xfrm>
          <a:prstGeom prst="rect">
            <a:avLst/>
          </a:prstGeom>
        </p:spPr>
      </p:pic>
      <p:sp>
        <p:nvSpPr>
          <p:cNvPr id="47" name="Rounded Rectangular Callout 46"/>
          <p:cNvSpPr/>
          <p:nvPr/>
        </p:nvSpPr>
        <p:spPr>
          <a:xfrm>
            <a:off x="3620025" y="3568311"/>
            <a:ext cx="369089" cy="418790"/>
          </a:xfrm>
          <a:prstGeom prst="wedgeRoundRectCallout">
            <a:avLst>
              <a:gd name="adj1" fmla="val 311350"/>
              <a:gd name="adj2" fmla="val 205166"/>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ular Callout 47"/>
          <p:cNvSpPr/>
          <p:nvPr/>
        </p:nvSpPr>
        <p:spPr>
          <a:xfrm>
            <a:off x="1969884" y="5602424"/>
            <a:ext cx="369089" cy="418790"/>
          </a:xfrm>
          <a:prstGeom prst="wedgeRoundRectCallout">
            <a:avLst>
              <a:gd name="adj1" fmla="val 880117"/>
              <a:gd name="adj2" fmla="val -191542"/>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586537" y="5605521"/>
            <a:ext cx="1730025" cy="369332"/>
          </a:xfrm>
          <a:prstGeom prst="rect">
            <a:avLst/>
          </a:prstGeom>
          <a:solidFill>
            <a:schemeClr val="accent1">
              <a:lumMod val="20000"/>
              <a:lumOff val="80000"/>
            </a:schemeClr>
          </a:solidFill>
          <a:ln>
            <a:solidFill>
              <a:srgbClr val="0070C0"/>
            </a:solidFill>
          </a:ln>
        </p:spPr>
        <p:txBody>
          <a:bodyPr wrap="none" rtlCol="0">
            <a:spAutoFit/>
          </a:bodyPr>
          <a:lstStyle/>
          <a:p>
            <a:r>
              <a:rPr lang="en-US" dirty="0" smtClean="0"/>
              <a:t>Why we used R?</a:t>
            </a:r>
            <a:endParaRPr lang="en-GB" dirty="0"/>
          </a:p>
        </p:txBody>
      </p:sp>
    </p:spTree>
    <p:extLst>
      <p:ext uri="{BB962C8B-B14F-4D97-AF65-F5344CB8AC3E}">
        <p14:creationId xmlns:p14="http://schemas.microsoft.com/office/powerpoint/2010/main" val="2103945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ppt_x"/>
                                          </p:val>
                                        </p:tav>
                                        <p:tav tm="100000">
                                          <p:val>
                                            <p:strVal val="#ppt_x"/>
                                          </p:val>
                                        </p:tav>
                                      </p:tavLst>
                                    </p:anim>
                                    <p:anim calcmode="lin" valueType="num">
                                      <p:cBhvr additive="base">
                                        <p:cTn id="10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additive="base">
                                        <p:cTn id="111" dur="500" fill="hold"/>
                                        <p:tgtEl>
                                          <p:spTgt spid="4"/>
                                        </p:tgtEl>
                                        <p:attrNameLst>
                                          <p:attrName>ppt_x</p:attrName>
                                        </p:attrNameLst>
                                      </p:cBhvr>
                                      <p:tavLst>
                                        <p:tav tm="0">
                                          <p:val>
                                            <p:strVal val="#ppt_x"/>
                                          </p:val>
                                        </p:tav>
                                        <p:tav tm="100000">
                                          <p:val>
                                            <p:strVal val="#ppt_x"/>
                                          </p:val>
                                        </p:tav>
                                      </p:tavLst>
                                    </p:anim>
                                    <p:anim calcmode="lin" valueType="num">
                                      <p:cBhvr additive="base">
                                        <p:cTn id="1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fill="hold"/>
                                        <p:tgtEl>
                                          <p:spTgt spid="46"/>
                                        </p:tgtEl>
                                        <p:attrNameLst>
                                          <p:attrName>ppt_x</p:attrName>
                                        </p:attrNameLst>
                                      </p:cBhvr>
                                      <p:tavLst>
                                        <p:tav tm="0">
                                          <p:val>
                                            <p:strVal val="#ppt_x"/>
                                          </p:val>
                                        </p:tav>
                                        <p:tav tm="100000">
                                          <p:val>
                                            <p:strVal val="#ppt_x"/>
                                          </p:val>
                                        </p:tav>
                                      </p:tavLst>
                                    </p:anim>
                                    <p:anim calcmode="lin" valueType="num">
                                      <p:cBhvr additive="base">
                                        <p:cTn id="1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500" fill="hold"/>
                                        <p:tgtEl>
                                          <p:spTgt spid="49"/>
                                        </p:tgtEl>
                                        <p:attrNameLst>
                                          <p:attrName>ppt_x</p:attrName>
                                        </p:attrNameLst>
                                      </p:cBhvr>
                                      <p:tavLst>
                                        <p:tav tm="0">
                                          <p:val>
                                            <p:strVal val="#ppt_x"/>
                                          </p:val>
                                        </p:tav>
                                        <p:tav tm="100000">
                                          <p:val>
                                            <p:strVal val="#ppt_x"/>
                                          </p:val>
                                        </p:tav>
                                      </p:tavLst>
                                    </p:anim>
                                    <p:anim calcmode="lin" valueType="num">
                                      <p:cBhvr additive="base">
                                        <p:cTn id="1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animBg="1"/>
      <p:bldP spid="38" grpId="0" animBg="1"/>
      <p:bldP spid="39" grpId="0" animBg="1"/>
      <p:bldP spid="40" grpId="0" animBg="1"/>
      <p:bldP spid="47"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438867" y="589463"/>
            <a:ext cx="7620798" cy="314909"/>
          </a:xfrm>
          <a:prstGeom prst="rect">
            <a:avLst/>
          </a:prstGeom>
        </p:spPr>
      </p:pic>
      <p:pic>
        <p:nvPicPr>
          <p:cNvPr id="4" name="Picture 3"/>
          <p:cNvPicPr>
            <a:picLocks noChangeAspect="1"/>
          </p:cNvPicPr>
          <p:nvPr/>
        </p:nvPicPr>
        <p:blipFill>
          <a:blip r:embed="rId4"/>
          <a:stretch>
            <a:fillRect/>
          </a:stretch>
        </p:blipFill>
        <p:spPr>
          <a:xfrm>
            <a:off x="1001398" y="1083921"/>
            <a:ext cx="1690286" cy="883810"/>
          </a:xfrm>
          <a:prstGeom prst="rect">
            <a:avLst/>
          </a:prstGeom>
        </p:spPr>
      </p:pic>
      <p:pic>
        <p:nvPicPr>
          <p:cNvPr id="9" name="Picture 8"/>
          <p:cNvPicPr>
            <a:picLocks noChangeAspect="1"/>
          </p:cNvPicPr>
          <p:nvPr/>
        </p:nvPicPr>
        <p:blipFill>
          <a:blip r:embed="rId5"/>
          <a:stretch>
            <a:fillRect/>
          </a:stretch>
        </p:blipFill>
        <p:spPr>
          <a:xfrm>
            <a:off x="3384581" y="1083921"/>
            <a:ext cx="1393946" cy="770637"/>
          </a:xfrm>
          <a:prstGeom prst="rect">
            <a:avLst/>
          </a:prstGeom>
        </p:spPr>
      </p:pic>
      <p:sp>
        <p:nvSpPr>
          <p:cNvPr id="10" name="Right Arrow 9"/>
          <p:cNvSpPr/>
          <p:nvPr/>
        </p:nvSpPr>
        <p:spPr>
          <a:xfrm>
            <a:off x="2888555" y="1387538"/>
            <a:ext cx="383804" cy="276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4890749" y="1164287"/>
            <a:ext cx="1142907" cy="690271"/>
          </a:xfrm>
          <a:prstGeom prst="rect">
            <a:avLst/>
          </a:prstGeom>
        </p:spPr>
      </p:pic>
      <p:grpSp>
        <p:nvGrpSpPr>
          <p:cNvPr id="44" name="Group 43"/>
          <p:cNvGrpSpPr/>
          <p:nvPr/>
        </p:nvGrpSpPr>
        <p:grpSpPr>
          <a:xfrm>
            <a:off x="6650085" y="1111127"/>
            <a:ext cx="5422646" cy="368632"/>
            <a:chOff x="6650085" y="1111127"/>
            <a:chExt cx="5422646" cy="368632"/>
          </a:xfrm>
        </p:grpSpPr>
        <p:pic>
          <p:nvPicPr>
            <p:cNvPr id="12" name="Picture 11"/>
            <p:cNvPicPr>
              <a:picLocks noChangeAspect="1"/>
            </p:cNvPicPr>
            <p:nvPr/>
          </p:nvPicPr>
          <p:blipFill>
            <a:blip r:embed="rId7"/>
            <a:stretch>
              <a:fillRect/>
            </a:stretch>
          </p:blipFill>
          <p:spPr>
            <a:xfrm>
              <a:off x="6703933" y="1161264"/>
              <a:ext cx="5314950" cy="266700"/>
            </a:xfrm>
            <a:prstGeom prst="rect">
              <a:avLst/>
            </a:prstGeom>
          </p:spPr>
        </p:pic>
        <p:sp>
          <p:nvSpPr>
            <p:cNvPr id="19" name="Rounded Rectangular Callout 18"/>
            <p:cNvSpPr/>
            <p:nvPr/>
          </p:nvSpPr>
          <p:spPr>
            <a:xfrm flipV="1">
              <a:off x="6650085" y="1111127"/>
              <a:ext cx="5422646" cy="368632"/>
            </a:xfrm>
            <a:prstGeom prst="wedgeRoundRectCallout">
              <a:avLst>
                <a:gd name="adj1" fmla="val -71849"/>
                <a:gd name="adj2" fmla="val 10630"/>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p:cNvSpPr/>
          <p:nvPr/>
        </p:nvSpPr>
        <p:spPr>
          <a:xfrm>
            <a:off x="5075583" y="1264327"/>
            <a:ext cx="568733" cy="561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8"/>
          <a:stretch>
            <a:fillRect/>
          </a:stretch>
        </p:blipFill>
        <p:spPr>
          <a:xfrm>
            <a:off x="816634" y="2198825"/>
            <a:ext cx="1488967" cy="226323"/>
          </a:xfrm>
          <a:prstGeom prst="rect">
            <a:avLst/>
          </a:prstGeom>
        </p:spPr>
      </p:pic>
      <p:grpSp>
        <p:nvGrpSpPr>
          <p:cNvPr id="43" name="Group 42"/>
          <p:cNvGrpSpPr/>
          <p:nvPr/>
        </p:nvGrpSpPr>
        <p:grpSpPr>
          <a:xfrm>
            <a:off x="6612631" y="1578727"/>
            <a:ext cx="3163525" cy="385170"/>
            <a:chOff x="6612631" y="1578727"/>
            <a:chExt cx="3163525" cy="385170"/>
          </a:xfrm>
        </p:grpSpPr>
        <p:pic>
          <p:nvPicPr>
            <p:cNvPr id="21" name="Picture 20"/>
            <p:cNvPicPr>
              <a:picLocks noChangeAspect="1"/>
            </p:cNvPicPr>
            <p:nvPr/>
          </p:nvPicPr>
          <p:blipFill>
            <a:blip r:embed="rId9"/>
            <a:stretch>
              <a:fillRect/>
            </a:stretch>
          </p:blipFill>
          <p:spPr>
            <a:xfrm>
              <a:off x="6688226" y="1630522"/>
              <a:ext cx="3076575" cy="333375"/>
            </a:xfrm>
            <a:prstGeom prst="rect">
              <a:avLst/>
            </a:prstGeom>
          </p:spPr>
        </p:pic>
        <p:sp>
          <p:nvSpPr>
            <p:cNvPr id="22" name="Rounded Rectangular Callout 21"/>
            <p:cNvSpPr/>
            <p:nvPr/>
          </p:nvSpPr>
          <p:spPr>
            <a:xfrm flipV="1">
              <a:off x="6612631" y="1578727"/>
              <a:ext cx="3163525" cy="368632"/>
            </a:xfrm>
            <a:prstGeom prst="wedgeRoundRectCallout">
              <a:avLst>
                <a:gd name="adj1" fmla="val -69755"/>
                <a:gd name="adj2" fmla="val 57365"/>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Oval 22"/>
          <p:cNvSpPr/>
          <p:nvPr/>
        </p:nvSpPr>
        <p:spPr>
          <a:xfrm>
            <a:off x="5555571" y="1245484"/>
            <a:ext cx="331794" cy="56122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5742731" y="1865272"/>
            <a:ext cx="687553" cy="559876"/>
            <a:chOff x="5742731" y="1865272"/>
            <a:chExt cx="687553" cy="559876"/>
          </a:xfrm>
        </p:grpSpPr>
        <p:pic>
          <p:nvPicPr>
            <p:cNvPr id="15" name="Picture 14"/>
            <p:cNvPicPr>
              <a:picLocks noChangeAspect="1"/>
            </p:cNvPicPr>
            <p:nvPr/>
          </p:nvPicPr>
          <p:blipFill>
            <a:blip r:embed="rId10"/>
            <a:stretch>
              <a:fillRect/>
            </a:stretch>
          </p:blipFill>
          <p:spPr>
            <a:xfrm>
              <a:off x="5742731" y="1865272"/>
              <a:ext cx="676275" cy="514350"/>
            </a:xfrm>
            <a:prstGeom prst="rect">
              <a:avLst/>
            </a:prstGeom>
          </p:spPr>
        </p:pic>
        <p:sp>
          <p:nvSpPr>
            <p:cNvPr id="24" name="Rounded Rectangular Callout 23"/>
            <p:cNvSpPr/>
            <p:nvPr/>
          </p:nvSpPr>
          <p:spPr>
            <a:xfrm flipV="1">
              <a:off x="5742731" y="1886128"/>
              <a:ext cx="687553" cy="539020"/>
            </a:xfrm>
            <a:prstGeom prst="wedgeRoundRectCallout">
              <a:avLst>
                <a:gd name="adj1" fmla="val -33300"/>
                <a:gd name="adj2" fmla="val 84387"/>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p:cNvPicPr>
            <a:picLocks noChangeAspect="1"/>
          </p:cNvPicPr>
          <p:nvPr/>
        </p:nvPicPr>
        <p:blipFill>
          <a:blip r:embed="rId11"/>
          <a:stretch>
            <a:fillRect/>
          </a:stretch>
        </p:blipFill>
        <p:spPr>
          <a:xfrm>
            <a:off x="1291648" y="2656242"/>
            <a:ext cx="1812156" cy="1108070"/>
          </a:xfrm>
          <a:prstGeom prst="rect">
            <a:avLst/>
          </a:prstGeom>
        </p:spPr>
      </p:pic>
      <p:sp>
        <p:nvSpPr>
          <p:cNvPr id="26" name="Right Arrow 25"/>
          <p:cNvSpPr/>
          <p:nvPr/>
        </p:nvSpPr>
        <p:spPr>
          <a:xfrm>
            <a:off x="3272359" y="2789033"/>
            <a:ext cx="383804" cy="276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12"/>
          <a:stretch>
            <a:fillRect/>
          </a:stretch>
        </p:blipFill>
        <p:spPr>
          <a:xfrm>
            <a:off x="3987982" y="2456492"/>
            <a:ext cx="2227288" cy="1048135"/>
          </a:xfrm>
          <a:prstGeom prst="rect">
            <a:avLst/>
          </a:prstGeom>
        </p:spPr>
      </p:pic>
      <p:grpSp>
        <p:nvGrpSpPr>
          <p:cNvPr id="45" name="Group 44"/>
          <p:cNvGrpSpPr/>
          <p:nvPr/>
        </p:nvGrpSpPr>
        <p:grpSpPr>
          <a:xfrm>
            <a:off x="4062553" y="2746435"/>
            <a:ext cx="2356453" cy="1284086"/>
            <a:chOff x="4062553" y="2746435"/>
            <a:chExt cx="2356453" cy="1284086"/>
          </a:xfrm>
        </p:grpSpPr>
        <p:pic>
          <p:nvPicPr>
            <p:cNvPr id="29" name="Picture 28"/>
            <p:cNvPicPr>
              <a:picLocks noChangeAspect="1"/>
            </p:cNvPicPr>
            <p:nvPr/>
          </p:nvPicPr>
          <p:blipFill>
            <a:blip r:embed="rId13"/>
            <a:stretch>
              <a:fillRect/>
            </a:stretch>
          </p:blipFill>
          <p:spPr>
            <a:xfrm>
              <a:off x="4140633" y="3736589"/>
              <a:ext cx="2209800" cy="257175"/>
            </a:xfrm>
            <a:prstGeom prst="rect">
              <a:avLst/>
            </a:prstGeom>
          </p:spPr>
        </p:pic>
        <p:sp>
          <p:nvSpPr>
            <p:cNvPr id="30" name="Rounded Rectangular Callout 29"/>
            <p:cNvSpPr/>
            <p:nvPr/>
          </p:nvSpPr>
          <p:spPr>
            <a:xfrm flipV="1">
              <a:off x="4062553" y="3661889"/>
              <a:ext cx="2356453" cy="368632"/>
            </a:xfrm>
            <a:prstGeom prst="wedgeRoundRectCallout">
              <a:avLst>
                <a:gd name="adj1" fmla="val -41074"/>
                <a:gd name="adj2" fmla="val 150834"/>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067205" y="2746435"/>
              <a:ext cx="247147" cy="56122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6956143" y="3905459"/>
            <a:ext cx="1238250" cy="571500"/>
            <a:chOff x="6956143" y="2919875"/>
            <a:chExt cx="1238250" cy="571500"/>
          </a:xfrm>
        </p:grpSpPr>
        <p:pic>
          <p:nvPicPr>
            <p:cNvPr id="28" name="Picture 27"/>
            <p:cNvPicPr>
              <a:picLocks noChangeAspect="1"/>
            </p:cNvPicPr>
            <p:nvPr/>
          </p:nvPicPr>
          <p:blipFill>
            <a:blip r:embed="rId14"/>
            <a:stretch>
              <a:fillRect/>
            </a:stretch>
          </p:blipFill>
          <p:spPr>
            <a:xfrm>
              <a:off x="6956143" y="2919875"/>
              <a:ext cx="1238250" cy="571500"/>
            </a:xfrm>
            <a:prstGeom prst="rect">
              <a:avLst/>
            </a:prstGeom>
          </p:spPr>
        </p:pic>
        <p:sp>
          <p:nvSpPr>
            <p:cNvPr id="32" name="Rounded Rectangular Callout 31"/>
            <p:cNvSpPr/>
            <p:nvPr/>
          </p:nvSpPr>
          <p:spPr>
            <a:xfrm flipV="1">
              <a:off x="6956143" y="2940767"/>
              <a:ext cx="1238250" cy="539020"/>
            </a:xfrm>
            <a:prstGeom prst="wedgeRoundRectCallout">
              <a:avLst>
                <a:gd name="adj1" fmla="val -88952"/>
                <a:gd name="adj2" fmla="val 49968"/>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p:cNvSpPr/>
          <p:nvPr/>
        </p:nvSpPr>
        <p:spPr>
          <a:xfrm>
            <a:off x="6841080" y="2100081"/>
            <a:ext cx="5177803" cy="707886"/>
          </a:xfrm>
          <a:prstGeom prst="rect">
            <a:avLst/>
          </a:prstGeom>
        </p:spPr>
        <p:txBody>
          <a:bodyPr wrap="square">
            <a:spAutoFit/>
          </a:bodyPr>
          <a:lstStyle/>
          <a:p>
            <a:r>
              <a:rPr lang="en-GB" sz="2000" dirty="0">
                <a:solidFill>
                  <a:srgbClr val="000000"/>
                </a:solidFill>
                <a:latin typeface="Times-Roman"/>
              </a:rPr>
              <a:t>The new equation of </a:t>
            </a:r>
            <a:r>
              <a:rPr lang="en-GB" sz="2000" dirty="0" smtClean="0">
                <a:solidFill>
                  <a:srgbClr val="000000"/>
                </a:solidFill>
                <a:latin typeface="Times-Roman"/>
              </a:rPr>
              <a:t>motion gives </a:t>
            </a:r>
            <a:r>
              <a:rPr lang="en-GB" sz="2000" dirty="0">
                <a:solidFill>
                  <a:srgbClr val="000000"/>
                </a:solidFill>
                <a:latin typeface="Times-Roman"/>
              </a:rPr>
              <a:t>the </a:t>
            </a:r>
            <a:r>
              <a:rPr lang="en-GB" sz="2000" dirty="0" smtClean="0">
                <a:solidFill>
                  <a:srgbClr val="000000"/>
                </a:solidFill>
                <a:latin typeface="Times-Roman"/>
              </a:rPr>
              <a:t>motion  </a:t>
            </a:r>
            <a:r>
              <a:rPr lang="en-GB" sz="2000" dirty="0">
                <a:solidFill>
                  <a:srgbClr val="000000"/>
                </a:solidFill>
                <a:latin typeface="Times-Roman"/>
              </a:rPr>
              <a:t>of particle 1 relative to particle </a:t>
            </a:r>
            <a:r>
              <a:rPr lang="en-GB" sz="2000" dirty="0" smtClean="0">
                <a:solidFill>
                  <a:srgbClr val="000000"/>
                </a:solidFill>
                <a:latin typeface="Times-Roman"/>
              </a:rPr>
              <a:t>2. </a:t>
            </a:r>
            <a:endParaRPr lang="en-GB" sz="2000" dirty="0"/>
          </a:p>
        </p:txBody>
      </p:sp>
      <p:sp>
        <p:nvSpPr>
          <p:cNvPr id="37" name="Rounded Rectangular Callout 36"/>
          <p:cNvSpPr/>
          <p:nvPr/>
        </p:nvSpPr>
        <p:spPr>
          <a:xfrm flipV="1">
            <a:off x="6810657" y="2088641"/>
            <a:ext cx="4726621" cy="791938"/>
          </a:xfrm>
          <a:prstGeom prst="wedgeRoundRectCallout">
            <a:avLst>
              <a:gd name="adj1" fmla="val -57565"/>
              <a:gd name="adj2" fmla="val -40790"/>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803733" y="2437556"/>
            <a:ext cx="2706220" cy="11094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6841080" y="3094735"/>
            <a:ext cx="4888572" cy="714393"/>
            <a:chOff x="6916741" y="3613809"/>
            <a:chExt cx="4888572" cy="714393"/>
          </a:xfrm>
        </p:grpSpPr>
        <p:sp>
          <p:nvSpPr>
            <p:cNvPr id="34" name="Rectangle 33"/>
            <p:cNvSpPr/>
            <p:nvPr/>
          </p:nvSpPr>
          <p:spPr>
            <a:xfrm>
              <a:off x="6916741" y="3613809"/>
              <a:ext cx="4888572" cy="707886"/>
            </a:xfrm>
            <a:prstGeom prst="rect">
              <a:avLst/>
            </a:prstGeom>
          </p:spPr>
          <p:txBody>
            <a:bodyPr wrap="square">
              <a:spAutoFit/>
            </a:bodyPr>
            <a:lstStyle/>
            <a:p>
              <a:r>
                <a:rPr lang="en-GB" sz="2000" dirty="0" smtClean="0">
                  <a:solidFill>
                    <a:srgbClr val="000000"/>
                  </a:solidFill>
                  <a:latin typeface="Times-Roman"/>
                </a:rPr>
                <a:t>Exactly </a:t>
              </a:r>
              <a:r>
                <a:rPr lang="en-GB" sz="2000" dirty="0">
                  <a:solidFill>
                    <a:srgbClr val="000000"/>
                  </a:solidFill>
                  <a:latin typeface="Times-Roman"/>
                </a:rPr>
                <a:t>similar equation gives the motion of particle 2 relative to particle </a:t>
              </a:r>
              <a:r>
                <a:rPr lang="en-GB" sz="2000" dirty="0" smtClean="0">
                  <a:solidFill>
                    <a:srgbClr val="000000"/>
                  </a:solidFill>
                  <a:latin typeface="Times-Roman"/>
                </a:rPr>
                <a:t>1.</a:t>
              </a:r>
              <a:endParaRPr lang="en-GB" sz="2000" dirty="0"/>
            </a:p>
          </p:txBody>
        </p:sp>
        <p:sp>
          <p:nvSpPr>
            <p:cNvPr id="39" name="Rounded Rectangular Callout 38"/>
            <p:cNvSpPr/>
            <p:nvPr/>
          </p:nvSpPr>
          <p:spPr>
            <a:xfrm flipV="1">
              <a:off x="6956143" y="3625397"/>
              <a:ext cx="4697510" cy="702805"/>
            </a:xfrm>
            <a:prstGeom prst="wedgeRoundRectCallout">
              <a:avLst>
                <a:gd name="adj1" fmla="val -58590"/>
                <a:gd name="adj2" fmla="val 3586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6" name="Picture 45"/>
          <p:cNvPicPr>
            <a:picLocks noChangeAspect="1"/>
          </p:cNvPicPr>
          <p:nvPr/>
        </p:nvPicPr>
        <p:blipFill>
          <a:blip r:embed="rId15"/>
          <a:stretch>
            <a:fillRect/>
          </a:stretch>
        </p:blipFill>
        <p:spPr>
          <a:xfrm>
            <a:off x="610319" y="4388746"/>
            <a:ext cx="4324350" cy="942975"/>
          </a:xfrm>
          <a:prstGeom prst="rect">
            <a:avLst/>
          </a:prstGeom>
        </p:spPr>
      </p:pic>
      <p:pic>
        <p:nvPicPr>
          <p:cNvPr id="48" name="Picture 47"/>
          <p:cNvPicPr>
            <a:picLocks noChangeAspect="1"/>
          </p:cNvPicPr>
          <p:nvPr/>
        </p:nvPicPr>
        <p:blipFill>
          <a:blip r:embed="rId16"/>
          <a:stretch>
            <a:fillRect/>
          </a:stretch>
        </p:blipFill>
        <p:spPr>
          <a:xfrm>
            <a:off x="6080868" y="4494122"/>
            <a:ext cx="4591050" cy="885825"/>
          </a:xfrm>
          <a:prstGeom prst="rect">
            <a:avLst/>
          </a:prstGeom>
        </p:spPr>
      </p:pic>
      <p:pic>
        <p:nvPicPr>
          <p:cNvPr id="53" name="Picture 52"/>
          <p:cNvPicPr>
            <a:picLocks noChangeAspect="1"/>
          </p:cNvPicPr>
          <p:nvPr/>
        </p:nvPicPr>
        <p:blipFill>
          <a:blip r:embed="rId17"/>
          <a:stretch>
            <a:fillRect/>
          </a:stretch>
        </p:blipFill>
        <p:spPr>
          <a:xfrm>
            <a:off x="6248183" y="5474024"/>
            <a:ext cx="4895850" cy="904875"/>
          </a:xfrm>
          <a:prstGeom prst="rect">
            <a:avLst/>
          </a:prstGeom>
        </p:spPr>
      </p:pic>
      <p:pic>
        <p:nvPicPr>
          <p:cNvPr id="55" name="Picture 54"/>
          <p:cNvPicPr>
            <a:picLocks noChangeAspect="1"/>
          </p:cNvPicPr>
          <p:nvPr/>
        </p:nvPicPr>
        <p:blipFill>
          <a:blip r:embed="rId18"/>
          <a:stretch>
            <a:fillRect/>
          </a:stretch>
        </p:blipFill>
        <p:spPr>
          <a:xfrm>
            <a:off x="533476" y="5295810"/>
            <a:ext cx="5267325" cy="933450"/>
          </a:xfrm>
          <a:prstGeom prst="rect">
            <a:avLst/>
          </a:prstGeom>
        </p:spPr>
      </p:pic>
    </p:spTree>
    <p:extLst>
      <p:ext uri="{BB962C8B-B14F-4D97-AF65-F5344CB8AC3E}">
        <p14:creationId xmlns:p14="http://schemas.microsoft.com/office/powerpoint/2010/main" val="3036326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ppt_x"/>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ppt_x"/>
                                          </p:val>
                                        </p:tav>
                                        <p:tav tm="100000">
                                          <p:val>
                                            <p:strVal val="#ppt_x"/>
                                          </p:val>
                                        </p:tav>
                                      </p:tavLst>
                                    </p:anim>
                                    <p:anim calcmode="lin" valueType="num">
                                      <p:cBhvr additive="base">
                                        <p:cTn id="10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additive="base">
                                        <p:cTn id="113" dur="500" fill="hold"/>
                                        <p:tgtEl>
                                          <p:spTgt spid="48"/>
                                        </p:tgtEl>
                                        <p:attrNameLst>
                                          <p:attrName>ppt_x</p:attrName>
                                        </p:attrNameLst>
                                      </p:cBhvr>
                                      <p:tavLst>
                                        <p:tav tm="0">
                                          <p:val>
                                            <p:strVal val="#ppt_x"/>
                                          </p:val>
                                        </p:tav>
                                        <p:tav tm="100000">
                                          <p:val>
                                            <p:strVal val="#ppt_x"/>
                                          </p:val>
                                        </p:tav>
                                      </p:tavLst>
                                    </p:anim>
                                    <p:anim calcmode="lin" valueType="num">
                                      <p:cBhvr additive="base">
                                        <p:cTn id="1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ppt_x"/>
                                          </p:val>
                                        </p:tav>
                                        <p:tav tm="100000">
                                          <p:val>
                                            <p:strVal val="#ppt_x"/>
                                          </p:val>
                                        </p:tav>
                                      </p:tavLst>
                                    </p:anim>
                                    <p:anim calcmode="lin" valueType="num">
                                      <p:cBhvr additive="base">
                                        <p:cTn id="1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53"/>
                                        </p:tgtEl>
                                        <p:attrNameLst>
                                          <p:attrName>style.visibility</p:attrName>
                                        </p:attrNameLst>
                                      </p:cBhvr>
                                      <p:to>
                                        <p:strVal val="visible"/>
                                      </p:to>
                                    </p:set>
                                    <p:anim calcmode="lin" valueType="num">
                                      <p:cBhvr additive="base">
                                        <p:cTn id="125" dur="500" fill="hold"/>
                                        <p:tgtEl>
                                          <p:spTgt spid="53"/>
                                        </p:tgtEl>
                                        <p:attrNameLst>
                                          <p:attrName>ppt_x</p:attrName>
                                        </p:attrNameLst>
                                      </p:cBhvr>
                                      <p:tavLst>
                                        <p:tav tm="0">
                                          <p:val>
                                            <p:strVal val="#ppt_x"/>
                                          </p:val>
                                        </p:tav>
                                        <p:tav tm="100000">
                                          <p:val>
                                            <p:strVal val="#ppt_x"/>
                                          </p:val>
                                        </p:tav>
                                      </p:tavLst>
                                    </p:anim>
                                    <p:anim calcmode="lin" valueType="num">
                                      <p:cBhvr additive="base">
                                        <p:cTn id="12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3" grpId="0" animBg="1"/>
      <p:bldP spid="26" grpId="0" animBg="1"/>
      <p:bldP spid="33" grpId="0"/>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9" name="Picture 8"/>
          <p:cNvPicPr>
            <a:picLocks noChangeAspect="1"/>
          </p:cNvPicPr>
          <p:nvPr/>
        </p:nvPicPr>
        <p:blipFill>
          <a:blip r:embed="rId3"/>
          <a:stretch>
            <a:fillRect/>
          </a:stretch>
        </p:blipFill>
        <p:spPr>
          <a:xfrm>
            <a:off x="760757" y="749876"/>
            <a:ext cx="6680197" cy="350054"/>
          </a:xfrm>
          <a:prstGeom prst="rect">
            <a:avLst/>
          </a:prstGeom>
        </p:spPr>
      </p:pic>
      <p:pic>
        <p:nvPicPr>
          <p:cNvPr id="10" name="Picture 9"/>
          <p:cNvPicPr>
            <a:picLocks noChangeAspect="1"/>
          </p:cNvPicPr>
          <p:nvPr/>
        </p:nvPicPr>
        <p:blipFill>
          <a:blip r:embed="rId4"/>
          <a:stretch>
            <a:fillRect/>
          </a:stretch>
        </p:blipFill>
        <p:spPr>
          <a:xfrm>
            <a:off x="2687336" y="1259525"/>
            <a:ext cx="2297129" cy="893328"/>
          </a:xfrm>
          <a:prstGeom prst="rect">
            <a:avLst/>
          </a:prstGeom>
        </p:spPr>
      </p:pic>
      <p:sp>
        <p:nvSpPr>
          <p:cNvPr id="12" name="Rectangle 11"/>
          <p:cNvSpPr/>
          <p:nvPr/>
        </p:nvSpPr>
        <p:spPr>
          <a:xfrm>
            <a:off x="760757" y="2145644"/>
            <a:ext cx="4089539" cy="400110"/>
          </a:xfrm>
          <a:prstGeom prst="rect">
            <a:avLst/>
          </a:prstGeom>
        </p:spPr>
        <p:txBody>
          <a:bodyPr wrap="square">
            <a:spAutoFit/>
          </a:bodyPr>
          <a:lstStyle/>
          <a:p>
            <a:r>
              <a:rPr lang="en-GB" sz="2000" dirty="0" smtClean="0">
                <a:solidFill>
                  <a:srgbClr val="000000"/>
                </a:solidFill>
                <a:latin typeface="Times-Roman"/>
              </a:rPr>
              <a:t>The </a:t>
            </a:r>
            <a:r>
              <a:rPr lang="en-GB" sz="2000" dirty="0">
                <a:solidFill>
                  <a:srgbClr val="000000"/>
                </a:solidFill>
                <a:latin typeface="Times-Roman"/>
              </a:rPr>
              <a:t>equation of motion </a:t>
            </a:r>
            <a:r>
              <a:rPr lang="en-GB" sz="2000" dirty="0" smtClean="0">
                <a:solidFill>
                  <a:srgbClr val="000000"/>
                </a:solidFill>
                <a:latin typeface="Times-Roman"/>
              </a:rPr>
              <a:t>becomes:</a:t>
            </a:r>
            <a:endParaRPr lang="en-GB" sz="2000" dirty="0"/>
          </a:p>
        </p:txBody>
      </p:sp>
      <p:pic>
        <p:nvPicPr>
          <p:cNvPr id="13" name="Picture 12"/>
          <p:cNvPicPr>
            <a:picLocks noChangeAspect="1"/>
          </p:cNvPicPr>
          <p:nvPr/>
        </p:nvPicPr>
        <p:blipFill>
          <a:blip r:embed="rId5"/>
          <a:stretch>
            <a:fillRect/>
          </a:stretch>
        </p:blipFill>
        <p:spPr>
          <a:xfrm>
            <a:off x="1150625" y="2875765"/>
            <a:ext cx="3073423" cy="741023"/>
          </a:xfrm>
          <a:prstGeom prst="rect">
            <a:avLst/>
          </a:prstGeom>
        </p:spPr>
      </p:pic>
      <p:pic>
        <p:nvPicPr>
          <p:cNvPr id="14" name="Picture 13"/>
          <p:cNvPicPr>
            <a:picLocks noChangeAspect="1"/>
          </p:cNvPicPr>
          <p:nvPr/>
        </p:nvPicPr>
        <p:blipFill>
          <a:blip r:embed="rId6"/>
          <a:stretch>
            <a:fillRect/>
          </a:stretch>
        </p:blipFill>
        <p:spPr>
          <a:xfrm>
            <a:off x="1227497" y="4916247"/>
            <a:ext cx="3324301" cy="911295"/>
          </a:xfrm>
          <a:prstGeom prst="rect">
            <a:avLst/>
          </a:prstGeom>
          <a:ln w="38100">
            <a:solidFill>
              <a:srgbClr val="FFFF00"/>
            </a:solidFill>
          </a:ln>
        </p:spPr>
      </p:pic>
      <p:pic>
        <p:nvPicPr>
          <p:cNvPr id="4098" name="Picture 2" descr="Measuring Stellar Masses | Astrono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1991" y="3903806"/>
            <a:ext cx="5261614" cy="238452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4" descr="Universal Law of Gravitation (Learn) : Physics : Class 9 : Amrita  Vidyalayam eLearning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6" descr="Universal Law of Gravitation (Learn) : Physics : Class 9 : Amrita  Vidyalayam eLearning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Universal Law of Gravitation (Learn) : Physics : Class 9 : Amrita  Vidyalayam eLearning Net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1991" y="1241992"/>
            <a:ext cx="5419960" cy="2097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stretch>
            <a:fillRect/>
          </a:stretch>
        </p:blipFill>
        <p:spPr>
          <a:xfrm>
            <a:off x="1041115" y="3814080"/>
            <a:ext cx="3943350" cy="904875"/>
          </a:xfrm>
          <a:prstGeom prst="rect">
            <a:avLst/>
          </a:prstGeom>
        </p:spPr>
      </p:pic>
      <p:sp>
        <p:nvSpPr>
          <p:cNvPr id="15" name="Multiply 14"/>
          <p:cNvSpPr/>
          <p:nvPr/>
        </p:nvSpPr>
        <p:spPr>
          <a:xfrm>
            <a:off x="1455312" y="3886959"/>
            <a:ext cx="592429" cy="485429"/>
          </a:xfrm>
          <a:prstGeom prst="mathMultiply">
            <a:avLst>
              <a:gd name="adj1" fmla="val 76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Multiply 26"/>
          <p:cNvSpPr/>
          <p:nvPr/>
        </p:nvSpPr>
        <p:spPr>
          <a:xfrm>
            <a:off x="4100855" y="3842676"/>
            <a:ext cx="592429" cy="485429"/>
          </a:xfrm>
          <a:prstGeom prst="mathMultiply">
            <a:avLst>
              <a:gd name="adj1" fmla="val 76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3331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ppt_x"/>
                                          </p:val>
                                        </p:tav>
                                        <p:tav tm="100000">
                                          <p:val>
                                            <p:strVal val="#ppt_x"/>
                                          </p:val>
                                        </p:tav>
                                      </p:tavLst>
                                    </p:anim>
                                    <p:anim calcmode="lin" valueType="num">
                                      <p:cBhvr additive="base">
                                        <p:cTn id="20"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414813" y="6465534"/>
            <a:ext cx="2790000" cy="365125"/>
          </a:xfrm>
        </p:spPr>
        <p:txBody>
          <a:bodyPr/>
          <a:lstStyle/>
          <a:p>
            <a:fld id="{28A17755-FF03-4D8F-84E3-395379BBB226}" type="datetime4">
              <a:rPr lang="en-GB" sz="24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4" name="Rectangle 3"/>
          <p:cNvSpPr/>
          <p:nvPr/>
        </p:nvSpPr>
        <p:spPr>
          <a:xfrm>
            <a:off x="747850" y="560454"/>
            <a:ext cx="2735044" cy="461665"/>
          </a:xfrm>
          <a:prstGeom prst="rect">
            <a:avLst/>
          </a:prstGeom>
          <a:solidFill>
            <a:schemeClr val="accent4">
              <a:lumMod val="20000"/>
              <a:lumOff val="80000"/>
            </a:schemeClr>
          </a:solidFill>
        </p:spPr>
        <p:txBody>
          <a:bodyPr wrap="none">
            <a:spAutoFit/>
          </a:bodyPr>
          <a:lstStyle/>
          <a:p>
            <a:r>
              <a:rPr lang="en-GB" sz="2400" b="1" dirty="0" smtClean="0"/>
              <a:t>Collisions </a:t>
            </a:r>
            <a:r>
              <a:rPr lang="ar-IQ" sz="2400" b="1" dirty="0" smtClean="0"/>
              <a:t>الاصطدامات </a:t>
            </a:r>
            <a:endParaRPr lang="en-GB" sz="2400" b="1" dirty="0"/>
          </a:p>
        </p:txBody>
      </p:sp>
      <p:sp>
        <p:nvSpPr>
          <p:cNvPr id="11" name="Rectangle 10"/>
          <p:cNvSpPr/>
          <p:nvPr/>
        </p:nvSpPr>
        <p:spPr>
          <a:xfrm>
            <a:off x="719451" y="1092215"/>
            <a:ext cx="11057463" cy="646331"/>
          </a:xfrm>
          <a:prstGeom prst="rect">
            <a:avLst/>
          </a:prstGeom>
        </p:spPr>
        <p:txBody>
          <a:bodyPr wrap="square">
            <a:spAutoFit/>
          </a:bodyPr>
          <a:lstStyle/>
          <a:p>
            <a:pPr algn="just" rtl="1"/>
            <a:r>
              <a:rPr lang="ar-IQ" noProof="1" smtClean="0">
                <a:latin typeface="AmdtSymbols" panose="02000500000000020004" pitchFamily="2" charset="0"/>
              </a:rPr>
              <a:t>عندما يتعرض جسيمان لتصادم ، فإن القوة التي توئثرعلى الجسيم الآخر أثناء التلامس هي قوة داخلية ، إذا تم اعتبار الجسمين معًا كنظام واحد. فإجمالي الزخم الخطي لن يتغير. لذلك يمكننا أن نكتب:</a:t>
            </a:r>
            <a:endParaRPr lang="ar-IQ" noProof="1">
              <a:latin typeface="AmdtSymbols" panose="02000500000000020004" pitchFamily="2" charset="0"/>
            </a:endParaRPr>
          </a:p>
        </p:txBody>
      </p:sp>
      <p:pic>
        <p:nvPicPr>
          <p:cNvPr id="22" name="Picture 21"/>
          <p:cNvPicPr>
            <a:picLocks noChangeAspect="1"/>
          </p:cNvPicPr>
          <p:nvPr/>
        </p:nvPicPr>
        <p:blipFill>
          <a:blip r:embed="rId3"/>
          <a:stretch>
            <a:fillRect/>
          </a:stretch>
        </p:blipFill>
        <p:spPr>
          <a:xfrm>
            <a:off x="719451" y="1591483"/>
            <a:ext cx="2166465" cy="480135"/>
          </a:xfrm>
          <a:prstGeom prst="rect">
            <a:avLst/>
          </a:prstGeom>
        </p:spPr>
      </p:pic>
      <p:pic>
        <p:nvPicPr>
          <p:cNvPr id="23" name="Picture 22"/>
          <p:cNvPicPr>
            <a:picLocks noChangeAspect="1"/>
          </p:cNvPicPr>
          <p:nvPr/>
        </p:nvPicPr>
        <p:blipFill>
          <a:blip r:embed="rId4"/>
          <a:stretch>
            <a:fillRect/>
          </a:stretch>
        </p:blipFill>
        <p:spPr>
          <a:xfrm>
            <a:off x="3510580" y="1611659"/>
            <a:ext cx="3483848" cy="420464"/>
          </a:xfrm>
          <a:prstGeom prst="rect">
            <a:avLst/>
          </a:prstGeom>
        </p:spPr>
      </p:pic>
      <p:sp>
        <p:nvSpPr>
          <p:cNvPr id="15" name="Rectangle 14"/>
          <p:cNvSpPr/>
          <p:nvPr/>
        </p:nvSpPr>
        <p:spPr>
          <a:xfrm>
            <a:off x="5939567" y="2100239"/>
            <a:ext cx="5569153" cy="369332"/>
          </a:xfrm>
          <a:prstGeom prst="rect">
            <a:avLst/>
          </a:prstGeom>
        </p:spPr>
        <p:txBody>
          <a:bodyPr wrap="none">
            <a:spAutoFit/>
          </a:bodyPr>
          <a:lstStyle/>
          <a:p>
            <a:r>
              <a:rPr lang="ar-IQ" dirty="0">
                <a:solidFill>
                  <a:srgbClr val="000000"/>
                </a:solidFill>
                <a:latin typeface="Roboto"/>
              </a:rPr>
              <a:t>تنطبق على أي جسمين </a:t>
            </a:r>
            <a:r>
              <a:rPr lang="ar-IQ" dirty="0" smtClean="0">
                <a:solidFill>
                  <a:srgbClr val="000000"/>
                </a:solidFill>
                <a:latin typeface="Roboto"/>
              </a:rPr>
              <a:t>وبغض النظرعن </a:t>
            </a:r>
            <a:r>
              <a:rPr lang="ar-IQ" dirty="0">
                <a:solidFill>
                  <a:srgbClr val="000000"/>
                </a:solidFill>
                <a:latin typeface="Roboto"/>
              </a:rPr>
              <a:t>شكلهما وصلابتهما وما إلى </a:t>
            </a:r>
            <a:r>
              <a:rPr lang="ar-IQ" dirty="0" smtClean="0">
                <a:solidFill>
                  <a:srgbClr val="000000"/>
                </a:solidFill>
                <a:latin typeface="Roboto"/>
              </a:rPr>
              <a:t>ذلك.</a:t>
            </a:r>
            <a:endParaRPr lang="ar-IQ" dirty="0"/>
          </a:p>
        </p:txBody>
      </p:sp>
      <p:sp>
        <p:nvSpPr>
          <p:cNvPr id="24" name="Rectangle 23"/>
          <p:cNvSpPr/>
          <p:nvPr/>
        </p:nvSpPr>
        <p:spPr>
          <a:xfrm>
            <a:off x="8474299" y="2720284"/>
            <a:ext cx="3331014" cy="369332"/>
          </a:xfrm>
          <a:prstGeom prst="rect">
            <a:avLst/>
          </a:prstGeom>
        </p:spPr>
        <p:txBody>
          <a:bodyPr wrap="square">
            <a:spAutoFit/>
          </a:bodyPr>
          <a:lstStyle/>
          <a:p>
            <a:pPr algn="r" rtl="1"/>
            <a:r>
              <a:rPr lang="ar-IQ" dirty="0" smtClean="0">
                <a:solidFill>
                  <a:srgbClr val="000000"/>
                </a:solidFill>
                <a:latin typeface="Roboto"/>
              </a:rPr>
              <a:t>فيما </a:t>
            </a:r>
            <a:r>
              <a:rPr lang="ar-IQ" dirty="0">
                <a:solidFill>
                  <a:srgbClr val="000000"/>
                </a:solidFill>
                <a:latin typeface="Roboto"/>
              </a:rPr>
              <a:t>يتعلق بتوازن الطاقة ، يمكننا أن </a:t>
            </a:r>
            <a:r>
              <a:rPr lang="ar-IQ" dirty="0" smtClean="0">
                <a:solidFill>
                  <a:srgbClr val="000000"/>
                </a:solidFill>
                <a:latin typeface="Roboto"/>
              </a:rPr>
              <a:t>نكتب:</a:t>
            </a:r>
            <a:endParaRPr lang="ar-IQ" dirty="0"/>
          </a:p>
        </p:txBody>
      </p:sp>
      <p:pic>
        <p:nvPicPr>
          <p:cNvPr id="25" name="Picture 24"/>
          <p:cNvPicPr>
            <a:picLocks noChangeAspect="1"/>
          </p:cNvPicPr>
          <p:nvPr/>
        </p:nvPicPr>
        <p:blipFill>
          <a:blip r:embed="rId5"/>
          <a:stretch>
            <a:fillRect/>
          </a:stretch>
        </p:blipFill>
        <p:spPr>
          <a:xfrm>
            <a:off x="958211" y="3071856"/>
            <a:ext cx="3489299" cy="783077"/>
          </a:xfrm>
          <a:prstGeom prst="rect">
            <a:avLst/>
          </a:prstGeom>
        </p:spPr>
      </p:pic>
      <p:pic>
        <p:nvPicPr>
          <p:cNvPr id="26" name="Picture 25"/>
          <p:cNvPicPr>
            <a:picLocks noChangeAspect="1"/>
          </p:cNvPicPr>
          <p:nvPr/>
        </p:nvPicPr>
        <p:blipFill>
          <a:blip r:embed="rId6"/>
          <a:stretch>
            <a:fillRect/>
          </a:stretch>
        </p:blipFill>
        <p:spPr>
          <a:xfrm>
            <a:off x="4883499" y="3056726"/>
            <a:ext cx="4994434" cy="708223"/>
          </a:xfrm>
          <a:prstGeom prst="rect">
            <a:avLst/>
          </a:prstGeom>
        </p:spPr>
      </p:pic>
      <p:sp>
        <p:nvSpPr>
          <p:cNvPr id="27" name="Rectangle 26"/>
          <p:cNvSpPr/>
          <p:nvPr/>
        </p:nvSpPr>
        <p:spPr>
          <a:xfrm>
            <a:off x="958212" y="3988280"/>
            <a:ext cx="10594816" cy="369332"/>
          </a:xfrm>
          <a:prstGeom prst="rect">
            <a:avLst/>
          </a:prstGeom>
        </p:spPr>
        <p:txBody>
          <a:bodyPr wrap="square">
            <a:spAutoFit/>
          </a:bodyPr>
          <a:lstStyle/>
          <a:p>
            <a:pPr algn="r" rtl="1"/>
            <a:r>
              <a:rPr lang="ar-IQ" dirty="0"/>
              <a:t>حيث أن </a:t>
            </a:r>
            <a:r>
              <a:rPr lang="ar-IQ" dirty="0" smtClean="0"/>
              <a:t>(</a:t>
            </a:r>
            <a:r>
              <a:rPr lang="en-US" dirty="0" smtClean="0"/>
              <a:t>Q=0</a:t>
            </a:r>
            <a:r>
              <a:rPr lang="ar-IQ" dirty="0" smtClean="0"/>
              <a:t>)، </a:t>
            </a:r>
            <a:r>
              <a:rPr lang="ar-IQ" dirty="0"/>
              <a:t>في حالة الاصطدام المرن (</a:t>
            </a:r>
            <a:r>
              <a:rPr lang="en-GB" dirty="0"/>
              <a:t>elastic collision</a:t>
            </a:r>
            <a:r>
              <a:rPr lang="ar-IQ" dirty="0"/>
              <a:t>) ، لا يحدث أي تغيير في إجمالي الطاقة الحركية</a:t>
            </a:r>
            <a:r>
              <a:rPr lang="ar-IQ" dirty="0" smtClean="0"/>
              <a:t>. </a:t>
            </a:r>
            <a:endParaRPr lang="ar-IQ" dirty="0"/>
          </a:p>
        </p:txBody>
      </p:sp>
      <p:sp>
        <p:nvSpPr>
          <p:cNvPr id="28" name="Rectangle 27"/>
          <p:cNvSpPr/>
          <p:nvPr/>
        </p:nvSpPr>
        <p:spPr>
          <a:xfrm>
            <a:off x="3482894" y="5276180"/>
            <a:ext cx="8083319" cy="369332"/>
          </a:xfrm>
          <a:prstGeom prst="rect">
            <a:avLst/>
          </a:prstGeom>
        </p:spPr>
        <p:txBody>
          <a:bodyPr wrap="square">
            <a:spAutoFit/>
          </a:bodyPr>
          <a:lstStyle/>
          <a:p>
            <a:pPr algn="r" rtl="1"/>
            <a:r>
              <a:rPr lang="ar-IQ" dirty="0"/>
              <a:t>و (</a:t>
            </a:r>
            <a:r>
              <a:rPr lang="en-US" dirty="0"/>
              <a:t>Q&lt;0</a:t>
            </a:r>
            <a:r>
              <a:rPr lang="ar-IQ" dirty="0"/>
              <a:t>) ، قد يحدث زيادة في الطاقة ، ويسمى الاصطدام تصادم ماص للطاقة (</a:t>
            </a:r>
            <a:r>
              <a:rPr lang="en-GB" dirty="0"/>
              <a:t>endoergic</a:t>
            </a:r>
            <a:r>
              <a:rPr lang="ar-IQ" dirty="0"/>
              <a:t>).</a:t>
            </a:r>
          </a:p>
        </p:txBody>
      </p:sp>
      <p:sp>
        <p:nvSpPr>
          <p:cNvPr id="29" name="Rectangle 28"/>
          <p:cNvSpPr/>
          <p:nvPr/>
        </p:nvSpPr>
        <p:spPr>
          <a:xfrm>
            <a:off x="4428076" y="4575336"/>
            <a:ext cx="7080644" cy="369332"/>
          </a:xfrm>
          <a:prstGeom prst="rect">
            <a:avLst/>
          </a:prstGeom>
        </p:spPr>
        <p:txBody>
          <a:bodyPr wrap="square">
            <a:spAutoFit/>
          </a:bodyPr>
          <a:lstStyle/>
          <a:p>
            <a:pPr algn="r" rtl="1"/>
            <a:r>
              <a:rPr lang="ar-IQ" dirty="0"/>
              <a:t>ثم (</a:t>
            </a:r>
            <a:r>
              <a:rPr lang="en-US" dirty="0"/>
              <a:t>Q&gt;0</a:t>
            </a:r>
            <a:r>
              <a:rPr lang="ar-IQ" dirty="0"/>
              <a:t>) ، إذا حدث فقد للطاقة ، ويسمى التصادم تصادمًا باعث للطاقة (</a:t>
            </a:r>
            <a:r>
              <a:rPr lang="en-GB" dirty="0"/>
              <a:t>exoergic</a:t>
            </a:r>
            <a:r>
              <a:rPr lang="ar-IQ" dirty="0" smtClean="0"/>
              <a:t>).</a:t>
            </a:r>
            <a:endParaRPr lang="ar-IQ" dirty="0"/>
          </a:p>
        </p:txBody>
      </p:sp>
    </p:spTree>
    <p:extLst>
      <p:ext uri="{BB962C8B-B14F-4D97-AF65-F5344CB8AC3E}">
        <p14:creationId xmlns:p14="http://schemas.microsoft.com/office/powerpoint/2010/main" val="271263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4"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0" name="Rectangle 9"/>
          <p:cNvSpPr/>
          <p:nvPr/>
        </p:nvSpPr>
        <p:spPr>
          <a:xfrm>
            <a:off x="682580" y="693710"/>
            <a:ext cx="11122733" cy="646331"/>
          </a:xfrm>
          <a:prstGeom prst="rect">
            <a:avLst/>
          </a:prstGeom>
        </p:spPr>
        <p:txBody>
          <a:bodyPr wrap="square">
            <a:spAutoFit/>
          </a:bodyPr>
          <a:lstStyle/>
          <a:p>
            <a:pPr algn="r" rtl="1"/>
            <a:r>
              <a:rPr lang="ar-IQ" dirty="0"/>
              <a:t>دراسة التصادمات لها أهمية خاصة في الفيزياء الذرية والنووية و الطاقة </a:t>
            </a:r>
            <a:r>
              <a:rPr lang="ar-IQ" dirty="0" smtClean="0"/>
              <a:t>العالية</a:t>
            </a:r>
            <a:r>
              <a:rPr lang="ar-IQ" dirty="0"/>
              <a:t>. حيث قد تكون الأجسام التي يصطدم بها ذرات أو نوى أو جسيمات أولية مختلفة ، مثل الإلكترونات والكواركات.</a:t>
            </a:r>
          </a:p>
        </p:txBody>
      </p:sp>
      <p:sp>
        <p:nvSpPr>
          <p:cNvPr id="11" name="Rectangle 10"/>
          <p:cNvSpPr/>
          <p:nvPr/>
        </p:nvSpPr>
        <p:spPr>
          <a:xfrm>
            <a:off x="496840" y="1827272"/>
            <a:ext cx="11384591" cy="369332"/>
          </a:xfrm>
          <a:prstGeom prst="rect">
            <a:avLst/>
          </a:prstGeom>
        </p:spPr>
        <p:txBody>
          <a:bodyPr wrap="square">
            <a:spAutoFit/>
          </a:bodyPr>
          <a:lstStyle/>
          <a:p>
            <a:pPr algn="r" rtl="1"/>
            <a:r>
              <a:rPr lang="ar-IQ" dirty="0" smtClean="0"/>
              <a:t>عند اخذ حالة خاصة </a:t>
            </a:r>
            <a:r>
              <a:rPr lang="ar-IQ" dirty="0"/>
              <a:t>للتصادم المباشر بين </a:t>
            </a:r>
            <a:r>
              <a:rPr lang="ar-IQ" dirty="0" smtClean="0"/>
              <a:t>جسيميت </a:t>
            </a:r>
            <a:r>
              <a:rPr lang="ar-IQ" dirty="0"/>
              <a:t>، حيث تحدث الحركة بشكل كامل على خط مستقيم واحد ، المحور السيني ، كما هو موضح في الشكل</a:t>
            </a:r>
            <a:r>
              <a:rPr lang="ar-IQ" dirty="0" smtClean="0"/>
              <a:t>.</a:t>
            </a:r>
            <a:r>
              <a:rPr lang="en-US" dirty="0" smtClean="0"/>
              <a:t> </a:t>
            </a:r>
            <a:endParaRPr lang="ar-IQ" dirty="0"/>
          </a:p>
        </p:txBody>
      </p:sp>
      <p:sp>
        <p:nvSpPr>
          <p:cNvPr id="12" name="Rectangle 11"/>
          <p:cNvSpPr/>
          <p:nvPr/>
        </p:nvSpPr>
        <p:spPr>
          <a:xfrm>
            <a:off x="420723" y="1206805"/>
            <a:ext cx="4557402" cy="461665"/>
          </a:xfrm>
          <a:prstGeom prst="rect">
            <a:avLst/>
          </a:prstGeom>
          <a:solidFill>
            <a:schemeClr val="accent4">
              <a:lumMod val="20000"/>
              <a:lumOff val="80000"/>
            </a:schemeClr>
          </a:solidFill>
        </p:spPr>
        <p:txBody>
          <a:bodyPr wrap="none">
            <a:spAutoFit/>
          </a:bodyPr>
          <a:lstStyle/>
          <a:p>
            <a:pPr algn="r" rtl="1"/>
            <a:r>
              <a:rPr lang="ar-IQ" sz="2400" b="1" dirty="0"/>
              <a:t>الاصطدامات </a:t>
            </a:r>
            <a:r>
              <a:rPr lang="ar-IQ" sz="2400" b="1" dirty="0" smtClean="0"/>
              <a:t>المباشرة</a:t>
            </a:r>
            <a:r>
              <a:rPr lang="en-US" sz="2400" b="1" dirty="0"/>
              <a:t> Direct </a:t>
            </a:r>
            <a:r>
              <a:rPr lang="en-US" sz="2400" b="1" dirty="0" smtClean="0"/>
              <a:t>Collisions  </a:t>
            </a:r>
            <a:endParaRPr lang="ar-IQ" sz="2400" b="1" dirty="0"/>
          </a:p>
        </p:txBody>
      </p:sp>
      <p:sp>
        <p:nvSpPr>
          <p:cNvPr id="13" name="Rectangle 12"/>
          <p:cNvSpPr/>
          <p:nvPr/>
        </p:nvSpPr>
        <p:spPr>
          <a:xfrm>
            <a:off x="5022873" y="2319833"/>
            <a:ext cx="3549370" cy="369332"/>
          </a:xfrm>
          <a:prstGeom prst="rect">
            <a:avLst/>
          </a:prstGeom>
        </p:spPr>
        <p:txBody>
          <a:bodyPr wrap="none">
            <a:spAutoFit/>
          </a:bodyPr>
          <a:lstStyle/>
          <a:p>
            <a:pPr algn="r" rtl="1"/>
            <a:r>
              <a:rPr lang="ar-IQ" dirty="0"/>
              <a:t>في هذه الحالة يمكن كتابة معادلة توازن </a:t>
            </a:r>
            <a:r>
              <a:rPr lang="ar-IQ" dirty="0" smtClean="0"/>
              <a:t>الزخم:</a:t>
            </a:r>
            <a:endParaRPr lang="ar-IQ" dirty="0"/>
          </a:p>
        </p:txBody>
      </p:sp>
      <p:pic>
        <p:nvPicPr>
          <p:cNvPr id="15" name="Picture 14"/>
          <p:cNvPicPr>
            <a:picLocks noChangeAspect="1"/>
          </p:cNvPicPr>
          <p:nvPr/>
        </p:nvPicPr>
        <p:blipFill>
          <a:blip r:embed="rId3"/>
          <a:stretch>
            <a:fillRect/>
          </a:stretch>
        </p:blipFill>
        <p:spPr>
          <a:xfrm>
            <a:off x="8584442" y="2473603"/>
            <a:ext cx="3560465" cy="3244617"/>
          </a:xfrm>
          <a:prstGeom prst="rect">
            <a:avLst/>
          </a:prstGeom>
        </p:spPr>
      </p:pic>
      <p:pic>
        <p:nvPicPr>
          <p:cNvPr id="22" name="Picture 21"/>
          <p:cNvPicPr>
            <a:picLocks noChangeAspect="1"/>
          </p:cNvPicPr>
          <p:nvPr/>
        </p:nvPicPr>
        <p:blipFill>
          <a:blip r:embed="rId4"/>
          <a:stretch>
            <a:fillRect/>
          </a:stretch>
        </p:blipFill>
        <p:spPr>
          <a:xfrm>
            <a:off x="1477190" y="2308807"/>
            <a:ext cx="3253294" cy="409674"/>
          </a:xfrm>
          <a:prstGeom prst="rect">
            <a:avLst/>
          </a:prstGeom>
        </p:spPr>
      </p:pic>
      <p:sp>
        <p:nvSpPr>
          <p:cNvPr id="23" name="Rectangle 22"/>
          <p:cNvSpPr/>
          <p:nvPr/>
        </p:nvSpPr>
        <p:spPr>
          <a:xfrm>
            <a:off x="1674254" y="3823629"/>
            <a:ext cx="6861390" cy="646331"/>
          </a:xfrm>
          <a:prstGeom prst="rect">
            <a:avLst/>
          </a:prstGeom>
        </p:spPr>
        <p:txBody>
          <a:bodyPr wrap="square">
            <a:spAutoFit/>
          </a:bodyPr>
          <a:lstStyle/>
          <a:p>
            <a:pPr algn="r" rtl="1"/>
            <a:r>
              <a:rPr lang="ar-IQ" dirty="0" smtClean="0"/>
              <a:t>غالبًا </a:t>
            </a:r>
            <a:r>
              <a:rPr lang="ar-IQ" dirty="0"/>
              <a:t>ما يكون من الملائم في هذا النوع من </a:t>
            </a:r>
            <a:r>
              <a:rPr lang="ar-IQ" dirty="0" smtClean="0"/>
              <a:t>المسائل تقديم </a:t>
            </a:r>
            <a:r>
              <a:rPr lang="ar-IQ" dirty="0"/>
              <a:t>معامل آخر يسمى </a:t>
            </a:r>
            <a:r>
              <a:rPr lang="ar-IQ" dirty="0" smtClean="0"/>
              <a:t>معامل الاسترداد </a:t>
            </a:r>
            <a:r>
              <a:rPr lang="en-GB" dirty="0"/>
              <a:t>coefficient of restitution </a:t>
            </a:r>
            <a:r>
              <a:rPr lang="ar-IQ" dirty="0" smtClean="0"/>
              <a:t>:</a:t>
            </a:r>
            <a:endParaRPr lang="ar-IQ" dirty="0"/>
          </a:p>
        </p:txBody>
      </p:sp>
      <p:sp>
        <p:nvSpPr>
          <p:cNvPr id="24" name="Rectangle 23"/>
          <p:cNvSpPr/>
          <p:nvPr/>
        </p:nvSpPr>
        <p:spPr>
          <a:xfrm>
            <a:off x="420723" y="2735174"/>
            <a:ext cx="8163719" cy="646331"/>
          </a:xfrm>
          <a:prstGeom prst="rect">
            <a:avLst/>
          </a:prstGeom>
        </p:spPr>
        <p:txBody>
          <a:bodyPr wrap="square">
            <a:spAutoFit/>
          </a:bodyPr>
          <a:lstStyle/>
          <a:p>
            <a:pPr algn="r" rtl="1"/>
            <a:r>
              <a:rPr lang="ar-IQ" dirty="0"/>
              <a:t>لحساب قيم السرعات بعد الاصطدام ، </a:t>
            </a:r>
            <a:r>
              <a:rPr lang="ar-IQ" dirty="0" smtClean="0"/>
              <a:t>نسبتاً </a:t>
            </a:r>
            <a:r>
              <a:rPr lang="ar-IQ" dirty="0"/>
              <a:t>إلى القيم قبل الاصطدام ، </a:t>
            </a:r>
            <a:r>
              <a:rPr lang="ar-IQ" dirty="0" smtClean="0"/>
              <a:t>فيمكننا </a:t>
            </a:r>
            <a:r>
              <a:rPr lang="ar-IQ" dirty="0"/>
              <a:t>استخدام معادلة الزخم السابقة مع معادلة توازن </a:t>
            </a:r>
            <a:r>
              <a:rPr lang="ar-IQ" dirty="0" smtClean="0"/>
              <a:t>الطاقة، </a:t>
            </a:r>
            <a:r>
              <a:rPr lang="ar-IQ" dirty="0"/>
              <a:t>إذا عرفنا قيمة Q.</a:t>
            </a:r>
          </a:p>
        </p:txBody>
      </p:sp>
      <p:sp>
        <p:nvSpPr>
          <p:cNvPr id="26" name="Rectangle 25"/>
          <p:cNvSpPr/>
          <p:nvPr/>
        </p:nvSpPr>
        <p:spPr>
          <a:xfrm>
            <a:off x="509040" y="5182128"/>
            <a:ext cx="8063203" cy="646331"/>
          </a:xfrm>
          <a:prstGeom prst="rect">
            <a:avLst/>
          </a:prstGeom>
        </p:spPr>
        <p:txBody>
          <a:bodyPr wrap="square">
            <a:spAutoFit/>
          </a:bodyPr>
          <a:lstStyle/>
          <a:p>
            <a:pPr algn="just" rtl="1"/>
            <a:r>
              <a:rPr lang="ar-IQ" dirty="0"/>
              <a:t>يتم تعريف هذه الكمية على أنها نسبة سرعة </a:t>
            </a:r>
            <a:r>
              <a:rPr lang="ar-IQ" dirty="0" smtClean="0"/>
              <a:t>الفصل بين الجسيمين بعد التصادم </a:t>
            </a:r>
            <a:r>
              <a:rPr lang="ar-IQ" dirty="0"/>
              <a:t>إلى سرعة </a:t>
            </a:r>
            <a:r>
              <a:rPr lang="ar-IQ" dirty="0" smtClean="0"/>
              <a:t>الاقتراب بين الجسمين قبل التصادم.</a:t>
            </a:r>
            <a:endParaRPr lang="ar-IQ" dirty="0"/>
          </a:p>
        </p:txBody>
      </p:sp>
      <p:pic>
        <p:nvPicPr>
          <p:cNvPr id="27" name="Picture 26"/>
          <p:cNvPicPr>
            <a:picLocks noChangeAspect="1"/>
          </p:cNvPicPr>
          <p:nvPr/>
        </p:nvPicPr>
        <p:blipFill>
          <a:blip r:embed="rId5"/>
          <a:stretch>
            <a:fillRect/>
          </a:stretch>
        </p:blipFill>
        <p:spPr>
          <a:xfrm>
            <a:off x="3483957" y="4291139"/>
            <a:ext cx="2037250" cy="800769"/>
          </a:xfrm>
          <a:prstGeom prst="rect">
            <a:avLst/>
          </a:prstGeom>
          <a:ln>
            <a:solidFill>
              <a:srgbClr val="FF0000"/>
            </a:solidFill>
          </a:ln>
        </p:spPr>
      </p:pic>
      <p:grpSp>
        <p:nvGrpSpPr>
          <p:cNvPr id="30" name="Group 29"/>
          <p:cNvGrpSpPr/>
          <p:nvPr/>
        </p:nvGrpSpPr>
        <p:grpSpPr>
          <a:xfrm>
            <a:off x="545361" y="5884422"/>
            <a:ext cx="6489656" cy="392521"/>
            <a:chOff x="545361" y="5884422"/>
            <a:chExt cx="6489656" cy="392521"/>
          </a:xfrm>
        </p:grpSpPr>
        <p:sp>
          <p:nvSpPr>
            <p:cNvPr id="28" name="Rectangle 27"/>
            <p:cNvSpPr/>
            <p:nvPr/>
          </p:nvSpPr>
          <p:spPr>
            <a:xfrm>
              <a:off x="1674254" y="5884422"/>
              <a:ext cx="5360763" cy="369332"/>
            </a:xfrm>
            <a:prstGeom prst="rect">
              <a:avLst/>
            </a:prstGeom>
            <a:solidFill>
              <a:schemeClr val="accent1">
                <a:lumMod val="40000"/>
                <a:lumOff val="60000"/>
              </a:schemeClr>
            </a:solidFill>
          </p:spPr>
          <p:txBody>
            <a:bodyPr wrap="none">
              <a:spAutoFit/>
            </a:bodyPr>
            <a:lstStyle/>
            <a:p>
              <a:r>
                <a:rPr lang="ar-IQ" dirty="0" smtClean="0">
                  <a:solidFill>
                    <a:srgbClr val="000000"/>
                  </a:solidFill>
                  <a:latin typeface="Roboto"/>
                </a:rPr>
                <a:t>أثبت انه في </a:t>
              </a:r>
              <a:r>
                <a:rPr lang="ar-IQ" dirty="0">
                  <a:solidFill>
                    <a:srgbClr val="000000"/>
                  </a:solidFill>
                  <a:latin typeface="Roboto"/>
                </a:rPr>
                <a:t>حالة الاصطدام المرن </a:t>
              </a:r>
              <a:r>
                <a:rPr lang="ar-IQ" dirty="0" smtClean="0">
                  <a:solidFill>
                    <a:srgbClr val="000000"/>
                  </a:solidFill>
                  <a:latin typeface="Roboto"/>
                </a:rPr>
                <a:t>فأن </a:t>
              </a:r>
              <a:r>
                <a:rPr lang="ar-IQ" dirty="0">
                  <a:solidFill>
                    <a:srgbClr val="000000"/>
                  </a:solidFill>
                  <a:latin typeface="Roboto"/>
                </a:rPr>
                <a:t>قيمة معامل </a:t>
              </a:r>
              <a:r>
                <a:rPr lang="ar-IQ" dirty="0" smtClean="0">
                  <a:solidFill>
                    <a:srgbClr val="000000"/>
                  </a:solidFill>
                  <a:latin typeface="Roboto"/>
                </a:rPr>
                <a:t>الاسترداد تساوي </a:t>
              </a:r>
              <a:r>
                <a:rPr lang="ar-IQ" dirty="0">
                  <a:solidFill>
                    <a:srgbClr val="000000"/>
                  </a:solidFill>
                  <a:latin typeface="Roboto"/>
                </a:rPr>
                <a:t>1</a:t>
              </a:r>
              <a:r>
                <a:rPr lang="ar-IQ" dirty="0" smtClean="0">
                  <a:solidFill>
                    <a:srgbClr val="000000"/>
                  </a:solidFill>
                  <a:latin typeface="Roboto"/>
                </a:rPr>
                <a:t>.</a:t>
              </a:r>
              <a:endParaRPr lang="ar-IQ" dirty="0"/>
            </a:p>
          </p:txBody>
        </p:sp>
        <p:sp>
          <p:nvSpPr>
            <p:cNvPr id="29" name="Rectangle 28"/>
            <p:cNvSpPr/>
            <p:nvPr/>
          </p:nvSpPr>
          <p:spPr>
            <a:xfrm>
              <a:off x="545361" y="5907611"/>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pic>
        <p:nvPicPr>
          <p:cNvPr id="25" name="Picture 24"/>
          <p:cNvPicPr>
            <a:picLocks noChangeAspect="1"/>
          </p:cNvPicPr>
          <p:nvPr/>
        </p:nvPicPr>
        <p:blipFill>
          <a:blip r:embed="rId6"/>
          <a:stretch>
            <a:fillRect/>
          </a:stretch>
        </p:blipFill>
        <p:spPr>
          <a:xfrm>
            <a:off x="882389" y="3093522"/>
            <a:ext cx="4442897" cy="630014"/>
          </a:xfrm>
          <a:prstGeom prst="rect">
            <a:avLst/>
          </a:prstGeom>
        </p:spPr>
      </p:pic>
    </p:spTree>
    <p:extLst>
      <p:ext uri="{BB962C8B-B14F-4D97-AF65-F5344CB8AC3E}">
        <p14:creationId xmlns:p14="http://schemas.microsoft.com/office/powerpoint/2010/main" val="3555683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23" grpId="0"/>
      <p:bldP spid="24"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496840" y="719467"/>
            <a:ext cx="11308473" cy="646331"/>
          </a:xfrm>
          <a:prstGeom prst="rect">
            <a:avLst/>
          </a:prstGeom>
        </p:spPr>
        <p:txBody>
          <a:bodyPr wrap="square">
            <a:spAutoFit/>
          </a:bodyPr>
          <a:lstStyle/>
          <a:p>
            <a:pPr algn="r" rtl="1"/>
            <a:r>
              <a:rPr lang="ar-IQ" dirty="0"/>
              <a:t>معامل الاسترداد هو رقم يشير إلى مقدار الطاقة الحركية (طاقة الحركة) المتبقية بعد اصطدام جسمين. إذا كان المعامل مرتفعًا (قريب جدًا من 1.00) ، فهذا يعني أنه تم فقد القليل جدًا من الطاقة الحركية أثناء الاصطدام.</a:t>
            </a:r>
          </a:p>
        </p:txBody>
      </p:sp>
      <p:sp>
        <p:nvSpPr>
          <p:cNvPr id="9" name="Rectangle 8"/>
          <p:cNvSpPr/>
          <p:nvPr/>
        </p:nvSpPr>
        <p:spPr>
          <a:xfrm>
            <a:off x="1558344" y="1442668"/>
            <a:ext cx="10246969" cy="369332"/>
          </a:xfrm>
          <a:prstGeom prst="rect">
            <a:avLst/>
          </a:prstGeom>
        </p:spPr>
        <p:txBody>
          <a:bodyPr wrap="square">
            <a:spAutoFit/>
          </a:bodyPr>
          <a:lstStyle/>
          <a:p>
            <a:pPr algn="r" rtl="1"/>
            <a:r>
              <a:rPr lang="ar-IQ" dirty="0"/>
              <a:t>تكون القيمة دائمًا تقريبًا أقل من واحد بسبب فقدان الطاقة الحركية الأولية الناتجة عن الطاقة الحركية الدورانية والتشوه البلاستيكي والحرارة.</a:t>
            </a:r>
          </a:p>
        </p:txBody>
      </p:sp>
      <p:sp>
        <p:nvSpPr>
          <p:cNvPr id="10" name="Rectangle 9"/>
          <p:cNvSpPr/>
          <p:nvPr/>
        </p:nvSpPr>
        <p:spPr>
          <a:xfrm>
            <a:off x="420722" y="1908430"/>
            <a:ext cx="11384591" cy="646331"/>
          </a:xfrm>
          <a:prstGeom prst="rect">
            <a:avLst/>
          </a:prstGeom>
        </p:spPr>
        <p:txBody>
          <a:bodyPr wrap="square">
            <a:spAutoFit/>
          </a:bodyPr>
          <a:lstStyle/>
          <a:p>
            <a:pPr algn="r" rtl="1"/>
            <a:r>
              <a:rPr lang="ar-IQ" dirty="0"/>
              <a:t>يمكن أيضًا تعريف معامل الاسترداد على أنه نسبة الجذر التربيعي للطاقة الحركية النهائية بعد الاصطدام إلى الجذر التربيعي للطاقة الحركية الأولية قبل الاصطدام.</a:t>
            </a:r>
          </a:p>
        </p:txBody>
      </p:sp>
      <p:grpSp>
        <p:nvGrpSpPr>
          <p:cNvPr id="22" name="Group 21"/>
          <p:cNvGrpSpPr/>
          <p:nvPr/>
        </p:nvGrpSpPr>
        <p:grpSpPr>
          <a:xfrm>
            <a:off x="496840" y="2337490"/>
            <a:ext cx="7102958" cy="397964"/>
            <a:chOff x="496840" y="2775987"/>
            <a:chExt cx="7102958" cy="397964"/>
          </a:xfrm>
        </p:grpSpPr>
        <p:sp>
          <p:nvSpPr>
            <p:cNvPr id="11" name="Rectangle 10"/>
            <p:cNvSpPr/>
            <p:nvPr/>
          </p:nvSpPr>
          <p:spPr>
            <a:xfrm>
              <a:off x="1503798" y="2804619"/>
              <a:ext cx="6096000" cy="369332"/>
            </a:xfrm>
            <a:prstGeom prst="rect">
              <a:avLst/>
            </a:prstGeom>
            <a:solidFill>
              <a:schemeClr val="accent1">
                <a:lumMod val="40000"/>
                <a:lumOff val="60000"/>
              </a:schemeClr>
            </a:solidFill>
          </p:spPr>
          <p:txBody>
            <a:bodyPr>
              <a:spAutoFit/>
            </a:bodyPr>
            <a:lstStyle/>
            <a:p>
              <a:pPr algn="r" rtl="1"/>
              <a:r>
                <a:rPr lang="ar-IQ" dirty="0" smtClean="0"/>
                <a:t>متى يكون </a:t>
              </a:r>
              <a:r>
                <a:rPr lang="ar-IQ" dirty="0"/>
                <a:t>معامل </a:t>
              </a:r>
              <a:r>
                <a:rPr lang="ar-IQ" dirty="0" smtClean="0"/>
                <a:t>الاسترداد صفر او كمية كبيرة جدا قد تقترب من المالانهاية؟ </a:t>
              </a:r>
              <a:endParaRPr lang="ar-IQ" dirty="0"/>
            </a:p>
          </p:txBody>
        </p:sp>
        <p:sp>
          <p:nvSpPr>
            <p:cNvPr id="19" name="Rectangle 18"/>
            <p:cNvSpPr/>
            <p:nvPr/>
          </p:nvSpPr>
          <p:spPr>
            <a:xfrm>
              <a:off x="496840" y="2775987"/>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sp>
        <p:nvSpPr>
          <p:cNvPr id="12" name="Rectangle 11"/>
          <p:cNvSpPr/>
          <p:nvPr/>
        </p:nvSpPr>
        <p:spPr>
          <a:xfrm>
            <a:off x="5164426" y="2954185"/>
            <a:ext cx="6737993" cy="1200329"/>
          </a:xfrm>
          <a:prstGeom prst="rect">
            <a:avLst/>
          </a:prstGeom>
        </p:spPr>
        <p:txBody>
          <a:bodyPr wrap="square">
            <a:spAutoFit/>
          </a:bodyPr>
          <a:lstStyle/>
          <a:p>
            <a:pPr algn="just" rtl="1"/>
            <a:r>
              <a:rPr lang="ar-IQ" dirty="0">
                <a:solidFill>
                  <a:srgbClr val="000000"/>
                </a:solidFill>
                <a:latin typeface="Roboto"/>
              </a:rPr>
              <a:t>في حالة حدوث تصادم غير </a:t>
            </a:r>
            <a:r>
              <a:rPr lang="ar-IQ" dirty="0" smtClean="0">
                <a:solidFill>
                  <a:srgbClr val="000000"/>
                </a:solidFill>
                <a:latin typeface="Roboto"/>
              </a:rPr>
              <a:t>مرن</a:t>
            </a:r>
            <a:r>
              <a:rPr lang="en-US" dirty="0" smtClean="0">
                <a:solidFill>
                  <a:srgbClr val="000000"/>
                </a:solidFill>
                <a:latin typeface="Roboto"/>
              </a:rPr>
              <a:t> </a:t>
            </a:r>
            <a:r>
              <a:rPr lang="ar-IQ" dirty="0">
                <a:solidFill>
                  <a:srgbClr val="000000"/>
                </a:solidFill>
                <a:latin typeface="Roboto"/>
              </a:rPr>
              <a:t>تمامًا </a:t>
            </a:r>
            <a:r>
              <a:rPr lang="ar-IQ" dirty="0" smtClean="0">
                <a:solidFill>
                  <a:srgbClr val="000000"/>
                </a:solidFill>
                <a:latin typeface="Roboto"/>
              </a:rPr>
              <a:t>(</a:t>
            </a:r>
            <a:r>
              <a:rPr lang="en-GB" dirty="0">
                <a:solidFill>
                  <a:srgbClr val="000000"/>
                </a:solidFill>
                <a:latin typeface="Roboto"/>
              </a:rPr>
              <a:t>totally inelastic collision</a:t>
            </a:r>
            <a:r>
              <a:rPr lang="ar-IQ" dirty="0" smtClean="0">
                <a:solidFill>
                  <a:srgbClr val="000000"/>
                </a:solidFill>
                <a:latin typeface="Roboto"/>
              </a:rPr>
              <a:t>)، سيلتصق </a:t>
            </a:r>
            <a:r>
              <a:rPr lang="ar-IQ" dirty="0">
                <a:solidFill>
                  <a:srgbClr val="000000"/>
                </a:solidFill>
                <a:latin typeface="Roboto"/>
              </a:rPr>
              <a:t>الجسمان ببعضهما البعض بعد الاصطدام ، بحيث يكون معامل الاسترداد </a:t>
            </a:r>
            <a:r>
              <a:rPr lang="ar-IQ" dirty="0" smtClean="0">
                <a:solidFill>
                  <a:srgbClr val="000000"/>
                </a:solidFill>
                <a:latin typeface="Roboto"/>
              </a:rPr>
              <a:t>مساوي للصفر. </a:t>
            </a:r>
            <a:r>
              <a:rPr lang="ar-IQ" dirty="0">
                <a:solidFill>
                  <a:srgbClr val="000000"/>
                </a:solidFill>
                <a:latin typeface="Roboto"/>
              </a:rPr>
              <a:t>بالنسبة لمعظم الأجسام الحقيقية ، تكون القيمة في مكان ما بين طرفي 0 و 1. بالنسبة لكرات البلياردو العاجية ، تبلغ قيمتها حوالي 0.95. </a:t>
            </a:r>
            <a:endParaRPr lang="ar-IQ" dirty="0"/>
          </a:p>
        </p:txBody>
      </p:sp>
      <p:sp>
        <p:nvSpPr>
          <p:cNvPr id="15" name="Rectangle 14"/>
          <p:cNvSpPr/>
          <p:nvPr/>
        </p:nvSpPr>
        <p:spPr>
          <a:xfrm>
            <a:off x="1852268" y="5256192"/>
            <a:ext cx="7053891" cy="923330"/>
          </a:xfrm>
          <a:prstGeom prst="rect">
            <a:avLst/>
          </a:prstGeom>
        </p:spPr>
        <p:txBody>
          <a:bodyPr wrap="square">
            <a:spAutoFit/>
          </a:bodyPr>
          <a:lstStyle/>
          <a:p>
            <a:pPr algn="just" rtl="1"/>
            <a:r>
              <a:rPr lang="ar-IQ" dirty="0">
                <a:solidFill>
                  <a:srgbClr val="000000"/>
                </a:solidFill>
                <a:latin typeface="Roboto"/>
              </a:rPr>
              <a:t>قد تعتمد قيمة معامل الاسترداد أيضًا على سرعة الاقتراب. هذا واضح بشكل خاص في حالة مركب السيليكون المعروف باسم (</a:t>
            </a:r>
            <a:r>
              <a:rPr lang="en-GB" dirty="0">
                <a:solidFill>
                  <a:srgbClr val="000000"/>
                </a:solidFill>
                <a:latin typeface="Roboto"/>
              </a:rPr>
              <a:t>Silly Putty</a:t>
            </a:r>
            <a:r>
              <a:rPr lang="ar-IQ" dirty="0">
                <a:solidFill>
                  <a:srgbClr val="000000"/>
                </a:solidFill>
                <a:latin typeface="Roboto"/>
              </a:rPr>
              <a:t>)</a:t>
            </a:r>
            <a:r>
              <a:rPr lang="en-GB" dirty="0">
                <a:solidFill>
                  <a:srgbClr val="000000"/>
                </a:solidFill>
                <a:latin typeface="Roboto"/>
              </a:rPr>
              <a:t>. </a:t>
            </a:r>
            <a:r>
              <a:rPr lang="ar-IQ" dirty="0">
                <a:solidFill>
                  <a:srgbClr val="000000"/>
                </a:solidFill>
                <a:latin typeface="Roboto"/>
              </a:rPr>
              <a:t>ترتد كرة من هذه المادة عندما تضرب سطحًا صلبًا بسرعة عالية ، لكنها تعمل مثل المعجون العادي عند السرعات المنخفضة.</a:t>
            </a:r>
            <a:endParaRPr lang="ar-IQ" dirty="0"/>
          </a:p>
        </p:txBody>
      </p:sp>
      <p:pic>
        <p:nvPicPr>
          <p:cNvPr id="23" name="Picture 22"/>
          <p:cNvPicPr>
            <a:picLocks noChangeAspect="1"/>
          </p:cNvPicPr>
          <p:nvPr/>
        </p:nvPicPr>
        <p:blipFill>
          <a:blip r:embed="rId3"/>
          <a:stretch>
            <a:fillRect/>
          </a:stretch>
        </p:blipFill>
        <p:spPr>
          <a:xfrm>
            <a:off x="602321" y="2823781"/>
            <a:ext cx="4562105" cy="2398085"/>
          </a:xfrm>
          <a:prstGeom prst="rect">
            <a:avLst/>
          </a:prstGeom>
        </p:spPr>
      </p:pic>
      <p:grpSp>
        <p:nvGrpSpPr>
          <p:cNvPr id="24" name="Group 23"/>
          <p:cNvGrpSpPr/>
          <p:nvPr/>
        </p:nvGrpSpPr>
        <p:grpSpPr>
          <a:xfrm>
            <a:off x="9216004" y="4650244"/>
            <a:ext cx="2587300" cy="1663185"/>
            <a:chOff x="971826" y="3447206"/>
            <a:chExt cx="2952750" cy="1543050"/>
          </a:xfrm>
        </p:grpSpPr>
        <p:pic>
          <p:nvPicPr>
            <p:cNvPr id="25" name="Picture 24"/>
            <p:cNvPicPr>
              <a:picLocks noChangeAspect="1"/>
            </p:cNvPicPr>
            <p:nvPr/>
          </p:nvPicPr>
          <p:blipFill>
            <a:blip r:embed="rId4"/>
            <a:stretch>
              <a:fillRect/>
            </a:stretch>
          </p:blipFill>
          <p:spPr>
            <a:xfrm>
              <a:off x="971826" y="3447206"/>
              <a:ext cx="2952750" cy="1543050"/>
            </a:xfrm>
            <a:prstGeom prst="rect">
              <a:avLst/>
            </a:prstGeom>
          </p:spPr>
        </p:pic>
        <p:sp>
          <p:nvSpPr>
            <p:cNvPr id="26" name="Rectangle 25"/>
            <p:cNvSpPr/>
            <p:nvPr/>
          </p:nvSpPr>
          <p:spPr>
            <a:xfrm>
              <a:off x="2726812" y="4593705"/>
              <a:ext cx="1197764" cy="369332"/>
            </a:xfrm>
            <a:prstGeom prst="rect">
              <a:avLst/>
            </a:prstGeom>
          </p:spPr>
          <p:txBody>
            <a:bodyPr wrap="none">
              <a:spAutoFit/>
            </a:bodyPr>
            <a:lstStyle/>
            <a:p>
              <a:r>
                <a:rPr lang="en-GB" dirty="0">
                  <a:solidFill>
                    <a:srgbClr val="000000"/>
                  </a:solidFill>
                  <a:latin typeface="Roboto"/>
                </a:rPr>
                <a:t>Silly Putty</a:t>
              </a:r>
              <a:endParaRPr lang="ar-IQ" dirty="0"/>
            </a:p>
          </p:txBody>
        </p:sp>
      </p:grpSp>
    </p:spTree>
    <p:extLst>
      <p:ext uri="{BB962C8B-B14F-4D97-AF65-F5344CB8AC3E}">
        <p14:creationId xmlns:p14="http://schemas.microsoft.com/office/powerpoint/2010/main" val="1821119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10" name="Rectangle 9"/>
          <p:cNvSpPr/>
          <p:nvPr/>
        </p:nvSpPr>
        <p:spPr>
          <a:xfrm>
            <a:off x="7944568" y="591147"/>
            <a:ext cx="3687873" cy="369332"/>
          </a:xfrm>
          <a:prstGeom prst="rect">
            <a:avLst/>
          </a:prstGeom>
        </p:spPr>
        <p:txBody>
          <a:bodyPr wrap="square">
            <a:spAutoFit/>
          </a:bodyPr>
          <a:lstStyle/>
          <a:p>
            <a:pPr algn="r" rtl="1"/>
            <a:r>
              <a:rPr lang="ar-IQ" dirty="0"/>
              <a:t>يمكننا حساب قيم السرعات النهائية من </a:t>
            </a:r>
            <a:r>
              <a:rPr lang="ar-IQ" dirty="0" smtClean="0"/>
              <a:t>المعادلة:</a:t>
            </a:r>
            <a:endParaRPr lang="ar-IQ" dirty="0"/>
          </a:p>
        </p:txBody>
      </p:sp>
      <p:sp>
        <p:nvSpPr>
          <p:cNvPr id="11" name="Rectangle 10"/>
          <p:cNvSpPr/>
          <p:nvPr/>
        </p:nvSpPr>
        <p:spPr>
          <a:xfrm>
            <a:off x="9256471" y="1087602"/>
            <a:ext cx="2375970" cy="369332"/>
          </a:xfrm>
          <a:prstGeom prst="rect">
            <a:avLst/>
          </a:prstGeom>
        </p:spPr>
        <p:txBody>
          <a:bodyPr wrap="none">
            <a:spAutoFit/>
          </a:bodyPr>
          <a:lstStyle/>
          <a:p>
            <a:pPr algn="r" rtl="1"/>
            <a:r>
              <a:rPr lang="ar-IQ" dirty="0"/>
              <a:t>مع تعريف معامل </a:t>
            </a:r>
            <a:r>
              <a:rPr lang="ar-IQ" dirty="0" smtClean="0"/>
              <a:t>الاسترداد :</a:t>
            </a:r>
            <a:endParaRPr lang="ar-IQ" dirty="0"/>
          </a:p>
        </p:txBody>
      </p:sp>
      <p:pic>
        <p:nvPicPr>
          <p:cNvPr id="13" name="Picture 12"/>
          <p:cNvPicPr>
            <a:picLocks noChangeAspect="1"/>
          </p:cNvPicPr>
          <p:nvPr/>
        </p:nvPicPr>
        <p:blipFill>
          <a:blip r:embed="rId3"/>
          <a:stretch>
            <a:fillRect/>
          </a:stretch>
        </p:blipFill>
        <p:spPr>
          <a:xfrm>
            <a:off x="5395683" y="586717"/>
            <a:ext cx="2571750" cy="361950"/>
          </a:xfrm>
          <a:prstGeom prst="rect">
            <a:avLst/>
          </a:prstGeom>
        </p:spPr>
      </p:pic>
      <p:pic>
        <p:nvPicPr>
          <p:cNvPr id="15" name="Picture 14"/>
          <p:cNvPicPr>
            <a:picLocks noChangeAspect="1"/>
          </p:cNvPicPr>
          <p:nvPr/>
        </p:nvPicPr>
        <p:blipFill>
          <a:blip r:embed="rId4"/>
          <a:stretch>
            <a:fillRect/>
          </a:stretch>
        </p:blipFill>
        <p:spPr>
          <a:xfrm>
            <a:off x="8092614" y="994805"/>
            <a:ext cx="1152525" cy="638175"/>
          </a:xfrm>
          <a:prstGeom prst="rect">
            <a:avLst/>
          </a:prstGeom>
        </p:spPr>
      </p:pic>
      <p:grpSp>
        <p:nvGrpSpPr>
          <p:cNvPr id="27" name="Group 26"/>
          <p:cNvGrpSpPr/>
          <p:nvPr/>
        </p:nvGrpSpPr>
        <p:grpSpPr>
          <a:xfrm>
            <a:off x="3184513" y="2607955"/>
            <a:ext cx="8769646" cy="409895"/>
            <a:chOff x="3184513" y="2607955"/>
            <a:chExt cx="8769646" cy="409895"/>
          </a:xfrm>
        </p:grpSpPr>
        <p:sp>
          <p:nvSpPr>
            <p:cNvPr id="22" name="Rectangle 21"/>
            <p:cNvSpPr/>
            <p:nvPr/>
          </p:nvSpPr>
          <p:spPr>
            <a:xfrm>
              <a:off x="5615189" y="2607955"/>
              <a:ext cx="6338970" cy="369332"/>
            </a:xfrm>
            <a:prstGeom prst="rect">
              <a:avLst/>
            </a:prstGeom>
          </p:spPr>
          <p:txBody>
            <a:bodyPr wrap="square">
              <a:spAutoFit/>
            </a:bodyPr>
            <a:lstStyle/>
            <a:p>
              <a:pPr algn="r" rtl="1"/>
              <a:r>
                <a:rPr lang="ar-IQ" dirty="0">
                  <a:solidFill>
                    <a:srgbClr val="000000"/>
                  </a:solidFill>
                  <a:latin typeface="Roboto"/>
                </a:rPr>
                <a:t>بأخذ الحالة غير المرنة تمامًا عن طريق تحديد معامل الاسترداد يساوي 0 ، </a:t>
              </a:r>
              <a:r>
                <a:rPr lang="ar-IQ" dirty="0" smtClean="0">
                  <a:solidFill>
                    <a:srgbClr val="000000"/>
                  </a:solidFill>
                  <a:latin typeface="Roboto"/>
                </a:rPr>
                <a:t>نجد، أن</a:t>
              </a:r>
              <a:r>
                <a:rPr lang="ar-IQ" dirty="0">
                  <a:solidFill>
                    <a:srgbClr val="000000"/>
                  </a:solidFill>
                  <a:latin typeface="Roboto"/>
                </a:rPr>
                <a:t>:</a:t>
              </a:r>
              <a:endParaRPr lang="ar-IQ" dirty="0"/>
            </a:p>
          </p:txBody>
        </p:sp>
        <p:pic>
          <p:nvPicPr>
            <p:cNvPr id="23" name="Picture 22"/>
            <p:cNvPicPr>
              <a:picLocks noChangeAspect="1"/>
            </p:cNvPicPr>
            <p:nvPr/>
          </p:nvPicPr>
          <p:blipFill>
            <a:blip r:embed="rId5"/>
            <a:stretch>
              <a:fillRect/>
            </a:stretch>
          </p:blipFill>
          <p:spPr>
            <a:xfrm>
              <a:off x="4993454" y="2676432"/>
              <a:ext cx="666750" cy="276225"/>
            </a:xfrm>
            <a:prstGeom prst="rect">
              <a:avLst/>
            </a:prstGeom>
          </p:spPr>
        </p:pic>
        <p:sp>
          <p:nvSpPr>
            <p:cNvPr id="26" name="Rectangle 25"/>
            <p:cNvSpPr/>
            <p:nvPr/>
          </p:nvSpPr>
          <p:spPr>
            <a:xfrm>
              <a:off x="3184513" y="2648518"/>
              <a:ext cx="1794081" cy="369332"/>
            </a:xfrm>
            <a:prstGeom prst="rect">
              <a:avLst/>
            </a:prstGeom>
          </p:spPr>
          <p:txBody>
            <a:bodyPr wrap="none">
              <a:spAutoFit/>
            </a:bodyPr>
            <a:lstStyle/>
            <a:p>
              <a:r>
                <a:rPr lang="ar-IQ" dirty="0">
                  <a:solidFill>
                    <a:srgbClr val="000000"/>
                  </a:solidFill>
                  <a:latin typeface="Roboto"/>
                </a:rPr>
                <a:t>أي أنه لا يوجد ارتداد.</a:t>
              </a:r>
              <a:endParaRPr lang="ar-IQ" dirty="0"/>
            </a:p>
          </p:txBody>
        </p:sp>
      </p:grpSp>
      <p:sp>
        <p:nvSpPr>
          <p:cNvPr id="28" name="Rectangle 27"/>
          <p:cNvSpPr/>
          <p:nvPr/>
        </p:nvSpPr>
        <p:spPr>
          <a:xfrm>
            <a:off x="1832020" y="3101846"/>
            <a:ext cx="10122139" cy="369332"/>
          </a:xfrm>
          <a:prstGeom prst="rect">
            <a:avLst/>
          </a:prstGeom>
        </p:spPr>
        <p:txBody>
          <a:bodyPr wrap="square">
            <a:spAutoFit/>
          </a:bodyPr>
          <a:lstStyle/>
          <a:p>
            <a:pPr algn="r" rtl="1"/>
            <a:r>
              <a:rPr lang="ar-IQ" dirty="0"/>
              <a:t>من ناحية أخرى ، في الحالة الخاصة التي تكون فيها الأجسام متساوية الكتلة ومرنة تمامًا ، فإن معامل الاسترداد يساوي 1 ، نحصل </a:t>
            </a:r>
            <a:r>
              <a:rPr lang="ar-IQ" dirty="0" smtClean="0"/>
              <a:t>على:</a:t>
            </a:r>
            <a:endParaRPr lang="ar-IQ" dirty="0"/>
          </a:p>
        </p:txBody>
      </p:sp>
      <p:pic>
        <p:nvPicPr>
          <p:cNvPr id="29" name="Picture 28"/>
          <p:cNvPicPr>
            <a:picLocks noChangeAspect="1"/>
          </p:cNvPicPr>
          <p:nvPr/>
        </p:nvPicPr>
        <p:blipFill>
          <a:blip r:embed="rId6"/>
          <a:stretch>
            <a:fillRect/>
          </a:stretch>
        </p:blipFill>
        <p:spPr>
          <a:xfrm>
            <a:off x="1042838" y="3108131"/>
            <a:ext cx="785962" cy="696422"/>
          </a:xfrm>
          <a:prstGeom prst="rect">
            <a:avLst/>
          </a:prstGeom>
        </p:spPr>
      </p:pic>
      <p:sp>
        <p:nvSpPr>
          <p:cNvPr id="30" name="Rectangle 29"/>
          <p:cNvSpPr/>
          <p:nvPr/>
        </p:nvSpPr>
        <p:spPr>
          <a:xfrm>
            <a:off x="7838341" y="3595737"/>
            <a:ext cx="4155305" cy="369332"/>
          </a:xfrm>
          <a:prstGeom prst="rect">
            <a:avLst/>
          </a:prstGeom>
        </p:spPr>
        <p:txBody>
          <a:bodyPr wrap="none">
            <a:spAutoFit/>
          </a:bodyPr>
          <a:lstStyle/>
          <a:p>
            <a:pPr algn="r" rtl="1"/>
            <a:r>
              <a:rPr lang="ar-IQ" dirty="0"/>
              <a:t>لذلك ، فقط </a:t>
            </a:r>
            <a:r>
              <a:rPr lang="ar-IQ" dirty="0" smtClean="0"/>
              <a:t>يتبادل الجسيمان </a:t>
            </a:r>
            <a:r>
              <a:rPr lang="ar-IQ" dirty="0"/>
              <a:t>سرعتهما نتيجة </a:t>
            </a:r>
            <a:r>
              <a:rPr lang="ar-IQ" dirty="0" smtClean="0"/>
              <a:t>الاصطدام.</a:t>
            </a:r>
            <a:endParaRPr lang="ar-IQ" dirty="0"/>
          </a:p>
        </p:txBody>
      </p:sp>
      <p:grpSp>
        <p:nvGrpSpPr>
          <p:cNvPr id="2" name="Group 1"/>
          <p:cNvGrpSpPr/>
          <p:nvPr/>
        </p:nvGrpSpPr>
        <p:grpSpPr>
          <a:xfrm>
            <a:off x="482862" y="1693650"/>
            <a:ext cx="10712197" cy="677589"/>
            <a:chOff x="482862" y="1693650"/>
            <a:chExt cx="10712197" cy="677589"/>
          </a:xfrm>
        </p:grpSpPr>
        <p:grpSp>
          <p:nvGrpSpPr>
            <p:cNvPr id="25" name="Group 24"/>
            <p:cNvGrpSpPr/>
            <p:nvPr/>
          </p:nvGrpSpPr>
          <p:grpSpPr>
            <a:xfrm>
              <a:off x="2197726" y="1693650"/>
              <a:ext cx="8997333" cy="677589"/>
              <a:chOff x="2197726" y="1693650"/>
              <a:chExt cx="8997333" cy="677589"/>
            </a:xfrm>
          </p:grpSpPr>
          <p:sp>
            <p:nvSpPr>
              <p:cNvPr id="14" name="Rectangle 13"/>
              <p:cNvSpPr/>
              <p:nvPr/>
            </p:nvSpPr>
            <p:spPr>
              <a:xfrm>
                <a:off x="10232936" y="1693650"/>
                <a:ext cx="962123" cy="369332"/>
              </a:xfrm>
              <a:prstGeom prst="rect">
                <a:avLst/>
              </a:prstGeom>
            </p:spPr>
            <p:txBody>
              <a:bodyPr wrap="none">
                <a:spAutoFit/>
              </a:bodyPr>
              <a:lstStyle/>
              <a:p>
                <a:r>
                  <a:rPr lang="ar-IQ" dirty="0" smtClean="0"/>
                  <a:t>النتيجه </a:t>
                </a:r>
                <a:r>
                  <a:rPr lang="ar-IQ" dirty="0"/>
                  <a:t>هي</a:t>
                </a:r>
              </a:p>
            </p:txBody>
          </p:sp>
          <p:grpSp>
            <p:nvGrpSpPr>
              <p:cNvPr id="24" name="Group 23"/>
              <p:cNvGrpSpPr/>
              <p:nvPr/>
            </p:nvGrpSpPr>
            <p:grpSpPr>
              <a:xfrm>
                <a:off x="2197726" y="1707876"/>
                <a:ext cx="7750907" cy="663363"/>
                <a:chOff x="2197726" y="1707876"/>
                <a:chExt cx="7750907" cy="663363"/>
              </a:xfrm>
            </p:grpSpPr>
            <p:pic>
              <p:nvPicPr>
                <p:cNvPr id="19" name="Picture 18"/>
                <p:cNvPicPr>
                  <a:picLocks noChangeAspect="1"/>
                </p:cNvPicPr>
                <p:nvPr/>
              </p:nvPicPr>
              <p:blipFill>
                <a:blip r:embed="rId7"/>
                <a:stretch>
                  <a:fillRect/>
                </a:stretch>
              </p:blipFill>
              <p:spPr>
                <a:xfrm>
                  <a:off x="6681558" y="1742589"/>
                  <a:ext cx="3267075" cy="628650"/>
                </a:xfrm>
                <a:prstGeom prst="rect">
                  <a:avLst/>
                </a:prstGeom>
              </p:spPr>
            </p:pic>
            <p:pic>
              <p:nvPicPr>
                <p:cNvPr id="21" name="Picture 20"/>
                <p:cNvPicPr>
                  <a:picLocks noChangeAspect="1"/>
                </p:cNvPicPr>
                <p:nvPr/>
              </p:nvPicPr>
              <p:blipFill>
                <a:blip r:embed="rId8"/>
                <a:stretch>
                  <a:fillRect/>
                </a:stretch>
              </p:blipFill>
              <p:spPr>
                <a:xfrm>
                  <a:off x="2197726" y="1707876"/>
                  <a:ext cx="3209925" cy="657225"/>
                </a:xfrm>
                <a:prstGeom prst="rect">
                  <a:avLst/>
                </a:prstGeom>
              </p:spPr>
            </p:pic>
          </p:grpSp>
        </p:grpSp>
        <p:sp>
          <p:nvSpPr>
            <p:cNvPr id="33" name="Rectangle 32"/>
            <p:cNvSpPr/>
            <p:nvPr/>
          </p:nvSpPr>
          <p:spPr>
            <a:xfrm>
              <a:off x="482862" y="1807405"/>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grpSp>
        <p:nvGrpSpPr>
          <p:cNvPr id="35" name="Group 34"/>
          <p:cNvGrpSpPr/>
          <p:nvPr/>
        </p:nvGrpSpPr>
        <p:grpSpPr>
          <a:xfrm>
            <a:off x="517295" y="4212341"/>
            <a:ext cx="11436864" cy="485775"/>
            <a:chOff x="517295" y="4212341"/>
            <a:chExt cx="11436864" cy="485775"/>
          </a:xfrm>
        </p:grpSpPr>
        <p:sp>
          <p:nvSpPr>
            <p:cNvPr id="31" name="Rectangle 30"/>
            <p:cNvSpPr/>
            <p:nvPr/>
          </p:nvSpPr>
          <p:spPr>
            <a:xfrm>
              <a:off x="2949262" y="4269024"/>
              <a:ext cx="9004897" cy="369332"/>
            </a:xfrm>
            <a:prstGeom prst="rect">
              <a:avLst/>
            </a:prstGeom>
            <a:solidFill>
              <a:schemeClr val="accent1">
                <a:lumMod val="40000"/>
                <a:lumOff val="60000"/>
              </a:schemeClr>
            </a:solidFill>
          </p:spPr>
          <p:txBody>
            <a:bodyPr wrap="square">
              <a:spAutoFit/>
            </a:bodyPr>
            <a:lstStyle/>
            <a:p>
              <a:pPr algn="r" rtl="1"/>
              <a:r>
                <a:rPr lang="ar-IQ" dirty="0"/>
                <a:t>في الحالة العامة للتصادم غير المرن المباشر ، تحقق من أن فقدان الطاقة Q مرتبط بمعامل </a:t>
              </a:r>
              <a:r>
                <a:rPr lang="ar-IQ" dirty="0" smtClean="0"/>
                <a:t>الاسترداد بالمعادلة:</a:t>
              </a:r>
            </a:p>
          </p:txBody>
        </p:sp>
        <p:pic>
          <p:nvPicPr>
            <p:cNvPr id="32" name="Picture 31"/>
            <p:cNvPicPr>
              <a:picLocks noChangeAspect="1"/>
            </p:cNvPicPr>
            <p:nvPr/>
          </p:nvPicPr>
          <p:blipFill>
            <a:blip r:embed="rId9"/>
            <a:stretch>
              <a:fillRect/>
            </a:stretch>
          </p:blipFill>
          <p:spPr>
            <a:xfrm>
              <a:off x="2197726" y="4212341"/>
              <a:ext cx="1704975" cy="485775"/>
            </a:xfrm>
            <a:prstGeom prst="rect">
              <a:avLst/>
            </a:prstGeom>
            <a:solidFill>
              <a:schemeClr val="accent1">
                <a:lumMod val="40000"/>
                <a:lumOff val="60000"/>
              </a:schemeClr>
            </a:solidFill>
          </p:spPr>
        </p:pic>
        <p:sp>
          <p:nvSpPr>
            <p:cNvPr id="34" name="Rectangle 33"/>
            <p:cNvSpPr/>
            <p:nvPr/>
          </p:nvSpPr>
          <p:spPr>
            <a:xfrm>
              <a:off x="517295" y="4273218"/>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pic>
        <p:nvPicPr>
          <p:cNvPr id="36" name="Picture 35"/>
          <p:cNvPicPr>
            <a:picLocks noChangeAspect="1"/>
          </p:cNvPicPr>
          <p:nvPr/>
        </p:nvPicPr>
        <p:blipFill>
          <a:blip r:embed="rId10"/>
          <a:stretch>
            <a:fillRect/>
          </a:stretch>
        </p:blipFill>
        <p:spPr>
          <a:xfrm>
            <a:off x="7894447" y="4815898"/>
            <a:ext cx="1781175" cy="238125"/>
          </a:xfrm>
          <a:prstGeom prst="rect">
            <a:avLst/>
          </a:prstGeom>
        </p:spPr>
      </p:pic>
      <p:pic>
        <p:nvPicPr>
          <p:cNvPr id="37" name="Picture 36"/>
          <p:cNvPicPr>
            <a:picLocks noChangeAspect="1"/>
          </p:cNvPicPr>
          <p:nvPr/>
        </p:nvPicPr>
        <p:blipFill>
          <a:blip r:embed="rId11"/>
          <a:stretch>
            <a:fillRect/>
          </a:stretch>
        </p:blipFill>
        <p:spPr>
          <a:xfrm>
            <a:off x="8031992" y="5150452"/>
            <a:ext cx="1104900" cy="285750"/>
          </a:xfrm>
          <a:prstGeom prst="rect">
            <a:avLst/>
          </a:prstGeom>
        </p:spPr>
      </p:pic>
      <p:sp>
        <p:nvSpPr>
          <p:cNvPr id="38" name="Rectangle 37"/>
          <p:cNvSpPr/>
          <p:nvPr/>
        </p:nvSpPr>
        <p:spPr>
          <a:xfrm>
            <a:off x="9888130" y="4684691"/>
            <a:ext cx="825867" cy="369332"/>
          </a:xfrm>
          <a:prstGeom prst="rect">
            <a:avLst/>
          </a:prstGeom>
        </p:spPr>
        <p:txBody>
          <a:bodyPr wrap="none">
            <a:spAutoFit/>
          </a:bodyPr>
          <a:lstStyle/>
          <a:p>
            <a:pPr algn="r" rtl="1"/>
            <a:r>
              <a:rPr lang="ar-IQ" dirty="0"/>
              <a:t>حيث ان </a:t>
            </a:r>
          </a:p>
        </p:txBody>
      </p:sp>
    </p:spTree>
    <p:extLst>
      <p:ext uri="{BB962C8B-B14F-4D97-AF65-F5344CB8AC3E}">
        <p14:creationId xmlns:p14="http://schemas.microsoft.com/office/powerpoint/2010/main" val="3725539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30"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3899" y="6392087"/>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4" name="Group 3"/>
          <p:cNvGrpSpPr/>
          <p:nvPr/>
        </p:nvGrpSpPr>
        <p:grpSpPr>
          <a:xfrm>
            <a:off x="697599" y="846271"/>
            <a:ext cx="11183832" cy="2129231"/>
            <a:chOff x="697599" y="846271"/>
            <a:chExt cx="11183832" cy="2129231"/>
          </a:xfrm>
        </p:grpSpPr>
        <p:pic>
          <p:nvPicPr>
            <p:cNvPr id="2" name="Picture 1"/>
            <p:cNvPicPr>
              <a:picLocks noChangeAspect="1"/>
            </p:cNvPicPr>
            <p:nvPr/>
          </p:nvPicPr>
          <p:blipFill>
            <a:blip r:embed="rId3"/>
            <a:stretch>
              <a:fillRect/>
            </a:stretch>
          </p:blipFill>
          <p:spPr>
            <a:xfrm>
              <a:off x="1508560" y="1803927"/>
              <a:ext cx="6086475" cy="1171575"/>
            </a:xfrm>
            <a:prstGeom prst="rect">
              <a:avLst/>
            </a:prstGeom>
          </p:spPr>
        </p:pic>
        <p:sp>
          <p:nvSpPr>
            <p:cNvPr id="13" name="Rectangle 12"/>
            <p:cNvSpPr/>
            <p:nvPr/>
          </p:nvSpPr>
          <p:spPr>
            <a:xfrm>
              <a:off x="697599" y="848256"/>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sp>
          <p:nvSpPr>
            <p:cNvPr id="14" name="Rectangle 13"/>
            <p:cNvSpPr/>
            <p:nvPr/>
          </p:nvSpPr>
          <p:spPr>
            <a:xfrm>
              <a:off x="1759292" y="846271"/>
              <a:ext cx="10122139" cy="923330"/>
            </a:xfrm>
            <a:prstGeom prst="rect">
              <a:avLst/>
            </a:prstGeom>
            <a:solidFill>
              <a:schemeClr val="accent1">
                <a:lumMod val="40000"/>
                <a:lumOff val="60000"/>
              </a:schemeClr>
            </a:solidFill>
          </p:spPr>
          <p:txBody>
            <a:bodyPr wrap="square">
              <a:spAutoFit/>
            </a:bodyPr>
            <a:lstStyle/>
            <a:p>
              <a:pPr algn="r" rtl="1"/>
              <a:r>
                <a:rPr lang="ar-IQ" dirty="0" smtClean="0"/>
                <a:t>افترض جسيمين يتحركان بسرعتين مختلفتين قليلاُ وكانت المسافة بينهما عند بداية انطلاقهما قليلة (</a:t>
              </a:r>
              <a:r>
                <a:rPr lang="en-US" dirty="0" smtClean="0"/>
                <a:t>a</a:t>
              </a:r>
              <a:r>
                <a:rPr lang="ar-IQ" dirty="0" smtClean="0"/>
                <a:t>): اوجد علاقة رياضية تصف المسافة (</a:t>
              </a:r>
              <a:r>
                <a:rPr lang="en-US" dirty="0" smtClean="0"/>
                <a:t>x</a:t>
              </a:r>
              <a:r>
                <a:rPr lang="ar-IQ" dirty="0" smtClean="0"/>
                <a:t>) الازمة ان يقطعاها قبيل التصادم. ناقش تاثير تغير المسافة بينهما قبل التصادم على (</a:t>
              </a:r>
              <a:r>
                <a:rPr lang="en-US" dirty="0" smtClean="0"/>
                <a:t>x</a:t>
              </a:r>
              <a:r>
                <a:rPr lang="ar-IQ" dirty="0" smtClean="0"/>
                <a:t>). ناقش تاثير تغير فرق السرع بينهما قبل التصادم على (</a:t>
              </a:r>
              <a:r>
                <a:rPr lang="en-US" dirty="0" smtClean="0"/>
                <a:t>x</a:t>
              </a:r>
              <a:r>
                <a:rPr lang="ar-IQ" dirty="0" smtClean="0"/>
                <a:t>). ناقش التاثيرات على علاقة معامل الارسترداد.</a:t>
              </a:r>
              <a:endParaRPr lang="ar-IQ" dirty="0"/>
            </a:p>
          </p:txBody>
        </p:sp>
      </p:grpSp>
      <p:sp>
        <p:nvSpPr>
          <p:cNvPr id="9" name="Rectangle 8"/>
          <p:cNvSpPr/>
          <p:nvPr/>
        </p:nvSpPr>
        <p:spPr>
          <a:xfrm>
            <a:off x="1341108" y="3737479"/>
            <a:ext cx="10573194" cy="369332"/>
          </a:xfrm>
          <a:prstGeom prst="rect">
            <a:avLst/>
          </a:prstGeom>
        </p:spPr>
        <p:txBody>
          <a:bodyPr wrap="square">
            <a:spAutoFit/>
          </a:bodyPr>
          <a:lstStyle/>
          <a:p>
            <a:pPr algn="r" rtl="1"/>
            <a:r>
              <a:rPr lang="ar-IQ" dirty="0" smtClean="0">
                <a:solidFill>
                  <a:srgbClr val="000000"/>
                </a:solidFill>
                <a:latin typeface="Roboto"/>
              </a:rPr>
              <a:t>تسمى </a:t>
            </a:r>
            <a:r>
              <a:rPr lang="ar-IQ" dirty="0">
                <a:solidFill>
                  <a:srgbClr val="000000"/>
                </a:solidFill>
                <a:latin typeface="Roboto"/>
              </a:rPr>
              <a:t>القوى ذات المدة القصيرة للغاية ، مثل تلك التي </a:t>
            </a:r>
            <a:r>
              <a:rPr lang="ar-IQ" dirty="0" smtClean="0">
                <a:solidFill>
                  <a:srgbClr val="000000"/>
                </a:solidFill>
                <a:latin typeface="Roboto"/>
              </a:rPr>
              <a:t>تقوم بها </a:t>
            </a:r>
            <a:r>
              <a:rPr lang="ar-IQ" dirty="0">
                <a:solidFill>
                  <a:srgbClr val="000000"/>
                </a:solidFill>
                <a:latin typeface="Roboto"/>
              </a:rPr>
              <a:t>الأجسام التي تتعرض للتصادم ، بالقوى </a:t>
            </a:r>
            <a:r>
              <a:rPr lang="ar-IQ" dirty="0" smtClean="0">
                <a:solidFill>
                  <a:srgbClr val="000000"/>
                </a:solidFill>
                <a:latin typeface="Roboto"/>
              </a:rPr>
              <a:t>الاندفاعية (</a:t>
            </a:r>
            <a:r>
              <a:rPr lang="en-GB" dirty="0">
                <a:solidFill>
                  <a:srgbClr val="000000"/>
                </a:solidFill>
                <a:latin typeface="Roboto"/>
              </a:rPr>
              <a:t>impulsive forces</a:t>
            </a:r>
            <a:r>
              <a:rPr lang="ar-IQ" dirty="0" smtClean="0">
                <a:solidFill>
                  <a:srgbClr val="000000"/>
                </a:solidFill>
                <a:latin typeface="Roboto"/>
              </a:rPr>
              <a:t>).</a:t>
            </a:r>
            <a:endParaRPr lang="ar-IQ" dirty="0"/>
          </a:p>
        </p:txBody>
      </p:sp>
      <p:sp>
        <p:nvSpPr>
          <p:cNvPr id="10" name="Rectangle 9"/>
          <p:cNvSpPr/>
          <p:nvPr/>
        </p:nvSpPr>
        <p:spPr>
          <a:xfrm>
            <a:off x="4384862" y="4752459"/>
            <a:ext cx="248786" cy="369332"/>
          </a:xfrm>
          <a:prstGeom prst="rect">
            <a:avLst/>
          </a:prstGeom>
        </p:spPr>
        <p:txBody>
          <a:bodyPr wrap="none">
            <a:spAutoFit/>
          </a:bodyPr>
          <a:lstStyle/>
          <a:p>
            <a:r>
              <a:rPr lang="ar-IQ" dirty="0" smtClean="0">
                <a:solidFill>
                  <a:srgbClr val="000000"/>
                </a:solidFill>
                <a:latin typeface="Roboto"/>
              </a:rPr>
              <a:t> </a:t>
            </a:r>
            <a:endParaRPr lang="ar-IQ" dirty="0"/>
          </a:p>
        </p:txBody>
      </p:sp>
      <p:sp>
        <p:nvSpPr>
          <p:cNvPr id="12" name="Rectangle 11"/>
          <p:cNvSpPr/>
          <p:nvPr/>
        </p:nvSpPr>
        <p:spPr>
          <a:xfrm>
            <a:off x="697599" y="3206156"/>
            <a:ext cx="4016286" cy="369332"/>
          </a:xfrm>
          <a:prstGeom prst="rect">
            <a:avLst/>
          </a:prstGeom>
          <a:solidFill>
            <a:schemeClr val="accent2">
              <a:lumMod val="40000"/>
              <a:lumOff val="60000"/>
            </a:schemeClr>
          </a:solidFill>
        </p:spPr>
        <p:txBody>
          <a:bodyPr wrap="square">
            <a:spAutoFit/>
          </a:bodyPr>
          <a:lstStyle/>
          <a:p>
            <a:r>
              <a:rPr lang="ar-IQ" b="1" dirty="0"/>
              <a:t>Impulse in </a:t>
            </a:r>
            <a:r>
              <a:rPr lang="ar-IQ" b="1" dirty="0" smtClean="0"/>
              <a:t>Collisions</a:t>
            </a:r>
            <a:r>
              <a:rPr lang="en-US" b="1" dirty="0" smtClean="0"/>
              <a:t>  </a:t>
            </a:r>
            <a:r>
              <a:rPr lang="ar-IQ" b="1" dirty="0" smtClean="0">
                <a:solidFill>
                  <a:srgbClr val="000000"/>
                </a:solidFill>
                <a:latin typeface="Roboto"/>
              </a:rPr>
              <a:t>الاندفاع </a:t>
            </a:r>
            <a:r>
              <a:rPr lang="ar-IQ" b="1" dirty="0">
                <a:solidFill>
                  <a:srgbClr val="000000"/>
                </a:solidFill>
                <a:latin typeface="Roboto"/>
              </a:rPr>
              <a:t>في </a:t>
            </a:r>
            <a:r>
              <a:rPr lang="ar-IQ" b="1" dirty="0" smtClean="0">
                <a:solidFill>
                  <a:srgbClr val="000000"/>
                </a:solidFill>
                <a:latin typeface="Roboto"/>
              </a:rPr>
              <a:t>الاصطدامات</a:t>
            </a:r>
            <a:endParaRPr lang="ar-IQ" b="1" dirty="0"/>
          </a:p>
        </p:txBody>
      </p:sp>
      <p:grpSp>
        <p:nvGrpSpPr>
          <p:cNvPr id="23" name="Group 22"/>
          <p:cNvGrpSpPr/>
          <p:nvPr/>
        </p:nvGrpSpPr>
        <p:grpSpPr>
          <a:xfrm>
            <a:off x="5036362" y="4206067"/>
            <a:ext cx="6873140" cy="523875"/>
            <a:chOff x="5078458" y="4490521"/>
            <a:chExt cx="6873140" cy="523875"/>
          </a:xfrm>
        </p:grpSpPr>
        <p:sp>
          <p:nvSpPr>
            <p:cNvPr id="15" name="Rectangle 14"/>
            <p:cNvSpPr/>
            <p:nvPr/>
          </p:nvSpPr>
          <p:spPr>
            <a:xfrm>
              <a:off x="6627705" y="4567793"/>
              <a:ext cx="5323893" cy="369332"/>
            </a:xfrm>
            <a:prstGeom prst="rect">
              <a:avLst/>
            </a:prstGeom>
          </p:spPr>
          <p:txBody>
            <a:bodyPr wrap="none">
              <a:spAutoFit/>
            </a:bodyPr>
            <a:lstStyle/>
            <a:p>
              <a:pPr algn="r" rtl="1"/>
              <a:r>
                <a:rPr lang="ar-IQ" dirty="0">
                  <a:solidFill>
                    <a:srgbClr val="000000"/>
                  </a:solidFill>
                  <a:latin typeface="Roboto"/>
                </a:rPr>
                <a:t>إذا قصرنا انتباهنا على جسم واحد ، فإن المعادلة التفاضلية للحركة </a:t>
              </a:r>
              <a:r>
                <a:rPr lang="ar-IQ" dirty="0" smtClean="0">
                  <a:solidFill>
                    <a:srgbClr val="000000"/>
                  </a:solidFill>
                  <a:latin typeface="Roboto"/>
                </a:rPr>
                <a:t>هي:</a:t>
              </a:r>
              <a:endParaRPr lang="ar-IQ" dirty="0"/>
            </a:p>
          </p:txBody>
        </p:sp>
        <p:pic>
          <p:nvPicPr>
            <p:cNvPr id="19" name="Picture 18"/>
            <p:cNvPicPr>
              <a:picLocks noChangeAspect="1"/>
            </p:cNvPicPr>
            <p:nvPr/>
          </p:nvPicPr>
          <p:blipFill>
            <a:blip r:embed="rId4"/>
            <a:stretch>
              <a:fillRect/>
            </a:stretch>
          </p:blipFill>
          <p:spPr>
            <a:xfrm>
              <a:off x="5078458" y="4490521"/>
              <a:ext cx="1495425" cy="523875"/>
            </a:xfrm>
            <a:prstGeom prst="rect">
              <a:avLst/>
            </a:prstGeom>
          </p:spPr>
        </p:pic>
      </p:grpSp>
      <p:grpSp>
        <p:nvGrpSpPr>
          <p:cNvPr id="24" name="Group 23"/>
          <p:cNvGrpSpPr/>
          <p:nvPr/>
        </p:nvGrpSpPr>
        <p:grpSpPr>
          <a:xfrm>
            <a:off x="1926676" y="4260792"/>
            <a:ext cx="3003343" cy="433447"/>
            <a:chOff x="8906159" y="5022804"/>
            <a:chExt cx="3003343" cy="433447"/>
          </a:xfrm>
        </p:grpSpPr>
        <p:sp>
          <p:nvSpPr>
            <p:cNvPr id="21" name="Rectangle 20"/>
            <p:cNvSpPr/>
            <p:nvPr/>
          </p:nvSpPr>
          <p:spPr>
            <a:xfrm>
              <a:off x="10242058" y="5022804"/>
              <a:ext cx="1667444" cy="369332"/>
            </a:xfrm>
            <a:prstGeom prst="rect">
              <a:avLst/>
            </a:prstGeom>
          </p:spPr>
          <p:txBody>
            <a:bodyPr wrap="none">
              <a:spAutoFit/>
            </a:bodyPr>
            <a:lstStyle/>
            <a:p>
              <a:pPr algn="r" rtl="1"/>
              <a:r>
                <a:rPr lang="ar-IQ" dirty="0">
                  <a:solidFill>
                    <a:srgbClr val="000000"/>
                  </a:solidFill>
                  <a:latin typeface="Roboto"/>
                </a:rPr>
                <a:t>أو في شكل </a:t>
              </a:r>
              <a:r>
                <a:rPr lang="ar-IQ" dirty="0" smtClean="0">
                  <a:solidFill>
                    <a:srgbClr val="000000"/>
                  </a:solidFill>
                  <a:latin typeface="Roboto"/>
                </a:rPr>
                <a:t>تفاضلي:</a:t>
              </a:r>
              <a:endParaRPr lang="ar-IQ" dirty="0"/>
            </a:p>
          </p:txBody>
        </p:sp>
        <p:pic>
          <p:nvPicPr>
            <p:cNvPr id="22" name="Picture 21"/>
            <p:cNvPicPr>
              <a:picLocks noChangeAspect="1"/>
            </p:cNvPicPr>
            <p:nvPr/>
          </p:nvPicPr>
          <p:blipFill>
            <a:blip r:embed="rId5"/>
            <a:stretch>
              <a:fillRect/>
            </a:stretch>
          </p:blipFill>
          <p:spPr>
            <a:xfrm>
              <a:off x="8906159" y="5056201"/>
              <a:ext cx="1409700" cy="400050"/>
            </a:xfrm>
            <a:prstGeom prst="rect">
              <a:avLst/>
            </a:prstGeom>
          </p:spPr>
        </p:pic>
      </p:grpSp>
      <p:grpSp>
        <p:nvGrpSpPr>
          <p:cNvPr id="31" name="Group 30"/>
          <p:cNvGrpSpPr/>
          <p:nvPr/>
        </p:nvGrpSpPr>
        <p:grpSpPr>
          <a:xfrm>
            <a:off x="2881686" y="4750313"/>
            <a:ext cx="9027816" cy="571500"/>
            <a:chOff x="2881686" y="4750313"/>
            <a:chExt cx="9027816" cy="571500"/>
          </a:xfrm>
        </p:grpSpPr>
        <p:sp>
          <p:nvSpPr>
            <p:cNvPr id="25" name="Rectangle 24"/>
            <p:cNvSpPr/>
            <p:nvPr/>
          </p:nvSpPr>
          <p:spPr>
            <a:xfrm>
              <a:off x="4679638" y="4787587"/>
              <a:ext cx="7229864" cy="369332"/>
            </a:xfrm>
            <a:prstGeom prst="rect">
              <a:avLst/>
            </a:prstGeom>
          </p:spPr>
          <p:txBody>
            <a:bodyPr wrap="none">
              <a:spAutoFit/>
            </a:bodyPr>
            <a:lstStyle/>
            <a:p>
              <a:r>
                <a:rPr lang="ar-IQ" dirty="0" smtClean="0">
                  <a:solidFill>
                    <a:srgbClr val="000000"/>
                  </a:solidFill>
                  <a:latin typeface="Roboto"/>
                </a:rPr>
                <a:t>اذا اعتبرنا التكامل خلال فترة  زمنية معينة فان هذا </a:t>
              </a:r>
              <a:r>
                <a:rPr lang="ar-IQ" dirty="0">
                  <a:solidFill>
                    <a:srgbClr val="000000"/>
                  </a:solidFill>
                  <a:latin typeface="Roboto"/>
                </a:rPr>
                <a:t>هو </a:t>
              </a:r>
              <a:r>
                <a:rPr lang="ar-IQ" dirty="0" smtClean="0">
                  <a:solidFill>
                    <a:srgbClr val="000000"/>
                  </a:solidFill>
                  <a:latin typeface="Roboto"/>
                </a:rPr>
                <a:t>الوقت </a:t>
              </a:r>
              <a:r>
                <a:rPr lang="ar-IQ" dirty="0">
                  <a:solidFill>
                    <a:srgbClr val="000000"/>
                  </a:solidFill>
                  <a:latin typeface="Roboto"/>
                </a:rPr>
                <a:t>الذي </a:t>
              </a:r>
              <a:r>
                <a:rPr lang="ar-IQ" dirty="0" smtClean="0">
                  <a:solidFill>
                    <a:srgbClr val="000000"/>
                  </a:solidFill>
                  <a:latin typeface="Roboto"/>
                </a:rPr>
                <a:t>يعتبر </a:t>
              </a:r>
              <a:r>
                <a:rPr lang="ar-IQ" dirty="0">
                  <a:solidFill>
                    <a:srgbClr val="000000"/>
                  </a:solidFill>
                  <a:latin typeface="Roboto"/>
                </a:rPr>
                <a:t>فيه </a:t>
              </a:r>
              <a:r>
                <a:rPr lang="ar-IQ" dirty="0" smtClean="0">
                  <a:solidFill>
                    <a:srgbClr val="000000"/>
                  </a:solidFill>
                  <a:latin typeface="Roboto"/>
                </a:rPr>
                <a:t>عمل القوة. </a:t>
              </a:r>
              <a:r>
                <a:rPr lang="ar-IQ" dirty="0">
                  <a:solidFill>
                    <a:srgbClr val="000000"/>
                  </a:solidFill>
                  <a:latin typeface="Roboto"/>
                </a:rPr>
                <a:t>إذن </a:t>
              </a:r>
              <a:r>
                <a:rPr lang="ar-IQ" dirty="0" smtClean="0">
                  <a:solidFill>
                    <a:srgbClr val="000000"/>
                  </a:solidFill>
                  <a:latin typeface="Roboto"/>
                </a:rPr>
                <a:t>لدينا:</a:t>
              </a:r>
              <a:endParaRPr lang="ar-IQ" dirty="0"/>
            </a:p>
          </p:txBody>
        </p:sp>
        <p:pic>
          <p:nvPicPr>
            <p:cNvPr id="26" name="Picture 25"/>
            <p:cNvPicPr>
              <a:picLocks noChangeAspect="1"/>
            </p:cNvPicPr>
            <p:nvPr/>
          </p:nvPicPr>
          <p:blipFill>
            <a:blip r:embed="rId6"/>
            <a:stretch>
              <a:fillRect/>
            </a:stretch>
          </p:blipFill>
          <p:spPr>
            <a:xfrm>
              <a:off x="2881686" y="4750313"/>
              <a:ext cx="1838325" cy="571500"/>
            </a:xfrm>
            <a:prstGeom prst="rect">
              <a:avLst/>
            </a:prstGeom>
          </p:spPr>
        </p:pic>
      </p:grpSp>
      <p:grpSp>
        <p:nvGrpSpPr>
          <p:cNvPr id="30" name="Group 29"/>
          <p:cNvGrpSpPr/>
          <p:nvPr/>
        </p:nvGrpSpPr>
        <p:grpSpPr>
          <a:xfrm>
            <a:off x="7595035" y="5208262"/>
            <a:ext cx="4422879" cy="383129"/>
            <a:chOff x="7595035" y="5208262"/>
            <a:chExt cx="4422879" cy="383129"/>
          </a:xfrm>
        </p:grpSpPr>
        <p:sp>
          <p:nvSpPr>
            <p:cNvPr id="27" name="Rectangle 26"/>
            <p:cNvSpPr/>
            <p:nvPr/>
          </p:nvSpPr>
          <p:spPr>
            <a:xfrm>
              <a:off x="8757085" y="5208262"/>
              <a:ext cx="3260829" cy="369332"/>
            </a:xfrm>
            <a:prstGeom prst="rect">
              <a:avLst/>
            </a:prstGeom>
          </p:spPr>
          <p:txBody>
            <a:bodyPr wrap="none">
              <a:spAutoFit/>
            </a:bodyPr>
            <a:lstStyle/>
            <a:p>
              <a:r>
                <a:rPr lang="ar-IQ" dirty="0" smtClean="0">
                  <a:solidFill>
                    <a:srgbClr val="000000"/>
                  </a:solidFill>
                  <a:latin typeface="Roboto"/>
                </a:rPr>
                <a:t>لذا فان التكامل </a:t>
              </a:r>
              <a:r>
                <a:rPr lang="ar-IQ" dirty="0">
                  <a:solidFill>
                    <a:srgbClr val="000000"/>
                  </a:solidFill>
                  <a:latin typeface="Roboto"/>
                </a:rPr>
                <a:t>الزمني للقوة </a:t>
              </a:r>
              <a:r>
                <a:rPr lang="ar-IQ" dirty="0" smtClean="0">
                  <a:solidFill>
                    <a:srgbClr val="000000"/>
                  </a:solidFill>
                  <a:latin typeface="Roboto"/>
                </a:rPr>
                <a:t>سيمثل الدافع:</a:t>
              </a:r>
              <a:endParaRPr lang="ar-IQ" dirty="0"/>
            </a:p>
          </p:txBody>
        </p:sp>
        <p:pic>
          <p:nvPicPr>
            <p:cNvPr id="28" name="Picture 27"/>
            <p:cNvPicPr>
              <a:picLocks noChangeAspect="1"/>
            </p:cNvPicPr>
            <p:nvPr/>
          </p:nvPicPr>
          <p:blipFill>
            <a:blip r:embed="rId7"/>
            <a:stretch>
              <a:fillRect/>
            </a:stretch>
          </p:blipFill>
          <p:spPr>
            <a:xfrm>
              <a:off x="7595035" y="5219916"/>
              <a:ext cx="1162050" cy="371475"/>
            </a:xfrm>
            <a:prstGeom prst="rect">
              <a:avLst/>
            </a:prstGeom>
          </p:spPr>
        </p:pic>
      </p:grpSp>
      <p:sp>
        <p:nvSpPr>
          <p:cNvPr id="29" name="Rectangle 28"/>
          <p:cNvSpPr/>
          <p:nvPr/>
        </p:nvSpPr>
        <p:spPr>
          <a:xfrm>
            <a:off x="496840" y="5665511"/>
            <a:ext cx="11412662" cy="646331"/>
          </a:xfrm>
          <a:prstGeom prst="rect">
            <a:avLst/>
          </a:prstGeom>
          <a:solidFill>
            <a:schemeClr val="accent6">
              <a:lumMod val="40000"/>
              <a:lumOff val="60000"/>
            </a:schemeClr>
          </a:solidFill>
          <a:ln w="12700">
            <a:solidFill>
              <a:srgbClr val="FF0000"/>
            </a:solidFill>
          </a:ln>
        </p:spPr>
        <p:txBody>
          <a:bodyPr wrap="square">
            <a:spAutoFit/>
          </a:bodyPr>
          <a:lstStyle/>
          <a:p>
            <a:pPr algn="r" rtl="1"/>
            <a:r>
              <a:rPr lang="ar-IQ" dirty="0"/>
              <a:t>يمكننا التفكير في أن الدافع المثالي ينتج عن قوة تميل إلى اللانهاية لكنها تستمر لفترة زمنية تقترب من الصفر بطريقة تجعل التكامل محدودًا. مثل هذا الدافع المثالي من شأنه أن ينتج تغييرًا فوريًا في زخم وسرعة الجسم دون إنتاج أي إزاحة.</a:t>
            </a:r>
          </a:p>
        </p:txBody>
      </p:sp>
    </p:spTree>
    <p:extLst>
      <p:ext uri="{BB962C8B-B14F-4D97-AF65-F5344CB8AC3E}">
        <p14:creationId xmlns:p14="http://schemas.microsoft.com/office/powerpoint/2010/main" val="2382362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29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559088" y="3007000"/>
            <a:ext cx="1962150" cy="352425"/>
          </a:xfrm>
          <a:prstGeom prst="rect">
            <a:avLst/>
          </a:prstGeom>
        </p:spPr>
      </p:pic>
      <p:sp>
        <p:nvSpPr>
          <p:cNvPr id="4" name="Rectangle 3"/>
          <p:cNvSpPr/>
          <p:nvPr/>
        </p:nvSpPr>
        <p:spPr>
          <a:xfrm>
            <a:off x="559089" y="1007890"/>
            <a:ext cx="11131828" cy="923330"/>
          </a:xfrm>
          <a:prstGeom prst="rect">
            <a:avLst/>
          </a:prstGeom>
          <a:solidFill>
            <a:schemeClr val="accent3">
              <a:lumMod val="20000"/>
              <a:lumOff val="80000"/>
            </a:schemeClr>
          </a:solidFill>
        </p:spPr>
        <p:txBody>
          <a:bodyPr wrap="square">
            <a:spAutoFit/>
          </a:bodyPr>
          <a:lstStyle/>
          <a:p>
            <a:pPr algn="just" rtl="1"/>
            <a:r>
              <a:rPr lang="ar-IQ" dirty="0" smtClean="0"/>
              <a:t>يتم </a:t>
            </a:r>
            <a:r>
              <a:rPr lang="ar-IQ" dirty="0"/>
              <a:t>إطلاق </a:t>
            </a:r>
            <a:r>
              <a:rPr lang="ar-IQ" dirty="0" smtClean="0"/>
              <a:t>رصاصة كتلتها (</a:t>
            </a:r>
            <a:r>
              <a:rPr lang="en-US" dirty="0" smtClean="0"/>
              <a:t>m</a:t>
            </a:r>
            <a:r>
              <a:rPr lang="ar-IQ" dirty="0" smtClean="0"/>
              <a:t>) من مسدس </a:t>
            </a:r>
            <a:r>
              <a:rPr lang="ar-IQ" dirty="0"/>
              <a:t>أفقيًا ، من </a:t>
            </a:r>
            <a:r>
              <a:rPr lang="ar-IQ" dirty="0" smtClean="0"/>
              <a:t>مسافة بتجاه كتلة </a:t>
            </a:r>
            <a:r>
              <a:rPr lang="ar-IQ" dirty="0"/>
              <a:t>من </a:t>
            </a:r>
            <a:r>
              <a:rPr lang="ar-IQ" dirty="0" smtClean="0"/>
              <a:t>الخشب (</a:t>
            </a:r>
            <a:r>
              <a:rPr lang="en-US" dirty="0" smtClean="0"/>
              <a:t>M</a:t>
            </a:r>
            <a:r>
              <a:rPr lang="ar-IQ" dirty="0" smtClean="0"/>
              <a:t>) </a:t>
            </a:r>
            <a:r>
              <a:rPr lang="ar-IQ" dirty="0"/>
              <a:t>، والتي تكون في حالة سكون مبدئيًا على أرضية أفقية. تصبح الرصاصة مغروسة في </a:t>
            </a:r>
            <a:r>
              <a:rPr lang="ar-IQ" dirty="0" smtClean="0"/>
              <a:t>كتلة الخشب، </a:t>
            </a:r>
            <a:r>
              <a:rPr lang="ar-IQ" dirty="0"/>
              <a:t>ويؤدي </a:t>
            </a:r>
            <a:r>
              <a:rPr lang="ar-IQ" dirty="0" smtClean="0"/>
              <a:t>إلى انزلاق كتلة الخشب لمسافة </a:t>
            </a:r>
            <a:r>
              <a:rPr lang="ar-IQ" dirty="0"/>
              <a:t>معينة قبل أن </a:t>
            </a:r>
            <a:r>
              <a:rPr lang="ar-IQ" dirty="0" smtClean="0"/>
              <a:t>تستقر</a:t>
            </a:r>
            <a:r>
              <a:rPr lang="ar-IQ" dirty="0"/>
              <a:t>. </a:t>
            </a:r>
            <a:r>
              <a:rPr lang="ar-IQ" dirty="0" smtClean="0"/>
              <a:t>اذا كان معامل </a:t>
            </a:r>
            <a:r>
              <a:rPr lang="ar-IQ" dirty="0"/>
              <a:t>الاحتكاك الانزلاقي بين الكتلة </a:t>
            </a:r>
            <a:r>
              <a:rPr lang="ar-IQ" dirty="0" smtClean="0"/>
              <a:t>والأرض (</a:t>
            </a:r>
            <a:r>
              <a:rPr lang="en-US" dirty="0" err="1" smtClean="0">
                <a:latin typeface="Calibri" panose="020F0502020204030204" pitchFamily="34" charset="0"/>
              </a:rPr>
              <a:t>μ</a:t>
            </a:r>
            <a:r>
              <a:rPr lang="en-US" baseline="-25000" dirty="0" err="1" smtClean="0">
                <a:latin typeface="Calibri" panose="020F0502020204030204" pitchFamily="34" charset="0"/>
              </a:rPr>
              <a:t>k</a:t>
            </a:r>
            <a:r>
              <a:rPr lang="ar-IQ" dirty="0" smtClean="0"/>
              <a:t>) </a:t>
            </a:r>
            <a:r>
              <a:rPr lang="ar-IQ" dirty="0"/>
              <a:t>، أوجد السرعة </a:t>
            </a:r>
            <a:r>
              <a:rPr lang="ar-IQ" dirty="0" smtClean="0"/>
              <a:t>الابتدائية للرصاصة</a:t>
            </a:r>
            <a:r>
              <a:rPr lang="ar-IQ" dirty="0"/>
              <a:t>.</a:t>
            </a:r>
          </a:p>
        </p:txBody>
      </p:sp>
      <p:sp>
        <p:nvSpPr>
          <p:cNvPr id="9" name="Rectangle 8"/>
          <p:cNvSpPr/>
          <p:nvPr/>
        </p:nvSpPr>
        <p:spPr>
          <a:xfrm>
            <a:off x="11112190" y="561688"/>
            <a:ext cx="502061" cy="369332"/>
          </a:xfrm>
          <a:prstGeom prst="rect">
            <a:avLst/>
          </a:prstGeom>
          <a:solidFill>
            <a:schemeClr val="accent6">
              <a:lumMod val="40000"/>
              <a:lumOff val="60000"/>
            </a:schemeClr>
          </a:solidFill>
        </p:spPr>
        <p:txBody>
          <a:bodyPr wrap="none">
            <a:spAutoFit/>
          </a:bodyPr>
          <a:lstStyle/>
          <a:p>
            <a:pPr algn="r" rtl="1"/>
            <a:r>
              <a:rPr lang="ar-IQ" dirty="0"/>
              <a:t>مثال</a:t>
            </a:r>
          </a:p>
        </p:txBody>
      </p:sp>
      <p:sp>
        <p:nvSpPr>
          <p:cNvPr id="11" name="Rectangle 10"/>
          <p:cNvSpPr/>
          <p:nvPr/>
        </p:nvSpPr>
        <p:spPr>
          <a:xfrm>
            <a:off x="8584442" y="2132872"/>
            <a:ext cx="3163045" cy="369332"/>
          </a:xfrm>
          <a:prstGeom prst="rect">
            <a:avLst/>
          </a:prstGeom>
        </p:spPr>
        <p:txBody>
          <a:bodyPr wrap="none">
            <a:spAutoFit/>
          </a:bodyPr>
          <a:lstStyle/>
          <a:p>
            <a:pPr algn="r" rtl="1"/>
            <a:r>
              <a:rPr lang="ar-IQ" dirty="0" smtClean="0"/>
              <a:t>أولاً- من قانون حفاظ </a:t>
            </a:r>
            <a:r>
              <a:rPr lang="ar-IQ" dirty="0"/>
              <a:t>على الزخم </a:t>
            </a:r>
            <a:r>
              <a:rPr lang="ar-IQ" dirty="0" smtClean="0"/>
              <a:t>الخطي:</a:t>
            </a:r>
            <a:endParaRPr lang="ar-IQ" dirty="0"/>
          </a:p>
        </p:txBody>
      </p:sp>
      <p:pic>
        <p:nvPicPr>
          <p:cNvPr id="19" name="Picture 18"/>
          <p:cNvPicPr>
            <a:picLocks noChangeAspect="1"/>
          </p:cNvPicPr>
          <p:nvPr/>
        </p:nvPicPr>
        <p:blipFill>
          <a:blip r:embed="rId4"/>
          <a:stretch>
            <a:fillRect/>
          </a:stretch>
        </p:blipFill>
        <p:spPr>
          <a:xfrm>
            <a:off x="5331148" y="2132071"/>
            <a:ext cx="3253294" cy="409674"/>
          </a:xfrm>
          <a:prstGeom prst="rect">
            <a:avLst/>
          </a:prstGeom>
        </p:spPr>
      </p:pic>
      <p:pic>
        <p:nvPicPr>
          <p:cNvPr id="12" name="Picture 11"/>
          <p:cNvPicPr>
            <a:picLocks noChangeAspect="1"/>
          </p:cNvPicPr>
          <p:nvPr/>
        </p:nvPicPr>
        <p:blipFill>
          <a:blip r:embed="rId5"/>
          <a:stretch>
            <a:fillRect/>
          </a:stretch>
        </p:blipFill>
        <p:spPr>
          <a:xfrm>
            <a:off x="6359857" y="2722813"/>
            <a:ext cx="1752600" cy="333375"/>
          </a:xfrm>
          <a:prstGeom prst="rect">
            <a:avLst/>
          </a:prstGeom>
        </p:spPr>
      </p:pic>
      <p:sp>
        <p:nvSpPr>
          <p:cNvPr id="13" name="Rectangular Callout 12"/>
          <p:cNvSpPr/>
          <p:nvPr/>
        </p:nvSpPr>
        <p:spPr>
          <a:xfrm>
            <a:off x="6234598" y="2689877"/>
            <a:ext cx="604084" cy="366311"/>
          </a:xfrm>
          <a:prstGeom prst="wedgeRectCallout">
            <a:avLst>
              <a:gd name="adj1" fmla="val -125986"/>
              <a:gd name="adj2" fmla="val -9799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21" name="Rectangular Callout 20"/>
          <p:cNvSpPr/>
          <p:nvPr/>
        </p:nvSpPr>
        <p:spPr>
          <a:xfrm>
            <a:off x="7040681" y="3260629"/>
            <a:ext cx="4875612" cy="366311"/>
          </a:xfrm>
          <a:prstGeom prst="wedgeRectCallout">
            <a:avLst>
              <a:gd name="adj1" fmla="val -30291"/>
              <a:gd name="adj2" fmla="val -129633"/>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cxnSp>
        <p:nvCxnSpPr>
          <p:cNvPr id="22" name="Straight Arrow Connector 21"/>
          <p:cNvCxnSpPr/>
          <p:nvPr/>
        </p:nvCxnSpPr>
        <p:spPr>
          <a:xfrm>
            <a:off x="7532722" y="2428111"/>
            <a:ext cx="310512" cy="314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22210" y="2424949"/>
            <a:ext cx="357680" cy="3479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12457" y="2458569"/>
            <a:ext cx="215349" cy="264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67895" y="2429182"/>
            <a:ext cx="567915" cy="332973"/>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Multiply 30"/>
          <p:cNvSpPr/>
          <p:nvPr/>
        </p:nvSpPr>
        <p:spPr>
          <a:xfrm>
            <a:off x="6268895" y="2088668"/>
            <a:ext cx="437882" cy="506906"/>
          </a:xfrm>
          <a:prstGeom prst="mathMultiply">
            <a:avLst>
              <a:gd name="adj1" fmla="val 587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32" name="Rectangle 31"/>
          <p:cNvSpPr/>
          <p:nvPr/>
        </p:nvSpPr>
        <p:spPr>
          <a:xfrm>
            <a:off x="6957795" y="3252760"/>
            <a:ext cx="5016117" cy="369332"/>
          </a:xfrm>
          <a:prstGeom prst="rect">
            <a:avLst/>
          </a:prstGeom>
        </p:spPr>
        <p:txBody>
          <a:bodyPr wrap="none">
            <a:spAutoFit/>
          </a:bodyPr>
          <a:lstStyle/>
          <a:p>
            <a:pPr algn="r" rtl="1"/>
            <a:r>
              <a:rPr lang="ar-IQ" dirty="0">
                <a:solidFill>
                  <a:srgbClr val="000000"/>
                </a:solidFill>
                <a:latin typeface="Roboto"/>
              </a:rPr>
              <a:t>هي سرعة النظام (</a:t>
            </a:r>
            <a:r>
              <a:rPr lang="ar-IQ" dirty="0" smtClean="0">
                <a:solidFill>
                  <a:srgbClr val="000000"/>
                </a:solidFill>
                <a:latin typeface="Roboto"/>
              </a:rPr>
              <a:t>كتلة الخشب </a:t>
            </a:r>
            <a:r>
              <a:rPr lang="ar-IQ" dirty="0">
                <a:solidFill>
                  <a:srgbClr val="000000"/>
                </a:solidFill>
                <a:latin typeface="Roboto"/>
              </a:rPr>
              <a:t>+ رصاصة) مباشرة بعد الاصطدام</a:t>
            </a:r>
            <a:endParaRPr lang="ar-IQ" dirty="0"/>
          </a:p>
        </p:txBody>
      </p:sp>
      <p:sp>
        <p:nvSpPr>
          <p:cNvPr id="33" name="Rectangle 32"/>
          <p:cNvSpPr/>
          <p:nvPr/>
        </p:nvSpPr>
        <p:spPr>
          <a:xfrm>
            <a:off x="8327806" y="3734468"/>
            <a:ext cx="3727302" cy="369332"/>
          </a:xfrm>
          <a:prstGeom prst="rect">
            <a:avLst/>
          </a:prstGeom>
        </p:spPr>
        <p:txBody>
          <a:bodyPr wrap="none">
            <a:spAutoFit/>
          </a:bodyPr>
          <a:lstStyle/>
          <a:p>
            <a:pPr algn="r" rtl="1"/>
            <a:r>
              <a:rPr lang="ar-IQ" dirty="0">
                <a:solidFill>
                  <a:srgbClr val="000000"/>
                </a:solidFill>
                <a:latin typeface="Roboto"/>
              </a:rPr>
              <a:t>(معامل الاسترداد </a:t>
            </a:r>
            <a:r>
              <a:rPr lang="ar-IQ" dirty="0" smtClean="0">
                <a:solidFill>
                  <a:srgbClr val="000000"/>
                </a:solidFill>
                <a:latin typeface="Roboto"/>
              </a:rPr>
              <a:t>يساوي </a:t>
            </a:r>
            <a:r>
              <a:rPr lang="ar-IQ" dirty="0">
                <a:solidFill>
                  <a:srgbClr val="000000"/>
                </a:solidFill>
                <a:latin typeface="Roboto"/>
              </a:rPr>
              <a:t>صفر في </a:t>
            </a:r>
            <a:r>
              <a:rPr lang="ar-IQ" dirty="0" smtClean="0">
                <a:solidFill>
                  <a:srgbClr val="000000"/>
                </a:solidFill>
                <a:latin typeface="Roboto"/>
              </a:rPr>
              <a:t>هذا النموذج.)</a:t>
            </a:r>
            <a:endParaRPr lang="ar-IQ" dirty="0"/>
          </a:p>
        </p:txBody>
      </p:sp>
      <p:sp>
        <p:nvSpPr>
          <p:cNvPr id="34" name="Rectangle 33"/>
          <p:cNvSpPr/>
          <p:nvPr/>
        </p:nvSpPr>
        <p:spPr>
          <a:xfrm>
            <a:off x="8834355" y="4189346"/>
            <a:ext cx="3159839" cy="369332"/>
          </a:xfrm>
          <a:prstGeom prst="rect">
            <a:avLst/>
          </a:prstGeom>
        </p:spPr>
        <p:txBody>
          <a:bodyPr wrap="none">
            <a:spAutoFit/>
          </a:bodyPr>
          <a:lstStyle/>
          <a:p>
            <a:pPr algn="r" rtl="1"/>
            <a:r>
              <a:rPr lang="ar-IQ" dirty="0" smtClean="0">
                <a:solidFill>
                  <a:srgbClr val="000000"/>
                </a:solidFill>
                <a:latin typeface="Roboto"/>
              </a:rPr>
              <a:t>ثانيًا- نعلم </a:t>
            </a:r>
            <a:r>
              <a:rPr lang="ar-IQ" dirty="0">
                <a:solidFill>
                  <a:srgbClr val="000000"/>
                </a:solidFill>
                <a:latin typeface="Roboto"/>
              </a:rPr>
              <a:t>أن مقدار قوة الاحتكاك </a:t>
            </a:r>
            <a:r>
              <a:rPr lang="ar-IQ" dirty="0" smtClean="0">
                <a:solidFill>
                  <a:srgbClr val="000000"/>
                </a:solidFill>
                <a:latin typeface="Roboto"/>
              </a:rPr>
              <a:t>تساوي:</a:t>
            </a:r>
            <a:endParaRPr lang="ar-IQ" dirty="0"/>
          </a:p>
        </p:txBody>
      </p:sp>
      <p:pic>
        <p:nvPicPr>
          <p:cNvPr id="35" name="Picture 34"/>
          <p:cNvPicPr>
            <a:picLocks noChangeAspect="1"/>
          </p:cNvPicPr>
          <p:nvPr/>
        </p:nvPicPr>
        <p:blipFill>
          <a:blip r:embed="rId6"/>
          <a:stretch>
            <a:fillRect/>
          </a:stretch>
        </p:blipFill>
        <p:spPr>
          <a:xfrm>
            <a:off x="7706009" y="4257808"/>
            <a:ext cx="1200150" cy="295275"/>
          </a:xfrm>
          <a:prstGeom prst="rect">
            <a:avLst/>
          </a:prstGeom>
        </p:spPr>
      </p:pic>
      <p:sp>
        <p:nvSpPr>
          <p:cNvPr id="36" name="Rectangle 35"/>
          <p:cNvSpPr/>
          <p:nvPr/>
        </p:nvSpPr>
        <p:spPr>
          <a:xfrm>
            <a:off x="7188070" y="4592065"/>
            <a:ext cx="4867038" cy="369332"/>
          </a:xfrm>
          <a:prstGeom prst="rect">
            <a:avLst/>
          </a:prstGeom>
        </p:spPr>
        <p:txBody>
          <a:bodyPr wrap="none">
            <a:spAutoFit/>
          </a:bodyPr>
          <a:lstStyle/>
          <a:p>
            <a:pPr algn="r" rtl="1"/>
            <a:r>
              <a:rPr lang="ar-IQ" dirty="0" smtClean="0">
                <a:solidFill>
                  <a:srgbClr val="000000"/>
                </a:solidFill>
                <a:latin typeface="Roboto"/>
              </a:rPr>
              <a:t>ثالثا- نعلم </a:t>
            </a:r>
            <a:r>
              <a:rPr lang="ar-IQ" dirty="0">
                <a:solidFill>
                  <a:srgbClr val="000000"/>
                </a:solidFill>
                <a:latin typeface="Roboto"/>
              </a:rPr>
              <a:t>أن مقدار </a:t>
            </a:r>
            <a:r>
              <a:rPr lang="ar-IQ" dirty="0" smtClean="0">
                <a:solidFill>
                  <a:srgbClr val="000000"/>
                </a:solidFill>
                <a:latin typeface="Roboto"/>
              </a:rPr>
              <a:t>القوة التي سببت انزلالق كتلة الخشب تساوي:</a:t>
            </a:r>
            <a:endParaRPr lang="ar-IQ" dirty="0"/>
          </a:p>
        </p:txBody>
      </p:sp>
      <p:pic>
        <p:nvPicPr>
          <p:cNvPr id="37" name="Picture 36"/>
          <p:cNvPicPr>
            <a:picLocks noChangeAspect="1"/>
          </p:cNvPicPr>
          <p:nvPr/>
        </p:nvPicPr>
        <p:blipFill>
          <a:blip r:embed="rId7"/>
          <a:stretch>
            <a:fillRect/>
          </a:stretch>
        </p:blipFill>
        <p:spPr>
          <a:xfrm>
            <a:off x="6336385" y="4670501"/>
            <a:ext cx="885825" cy="276225"/>
          </a:xfrm>
          <a:prstGeom prst="rect">
            <a:avLst/>
          </a:prstGeom>
        </p:spPr>
      </p:pic>
      <p:sp>
        <p:nvSpPr>
          <p:cNvPr id="38" name="Rectangle 37"/>
          <p:cNvSpPr/>
          <p:nvPr/>
        </p:nvSpPr>
        <p:spPr>
          <a:xfrm>
            <a:off x="6562119" y="4960963"/>
            <a:ext cx="5455340" cy="369332"/>
          </a:xfrm>
          <a:prstGeom prst="rect">
            <a:avLst/>
          </a:prstGeom>
        </p:spPr>
        <p:txBody>
          <a:bodyPr wrap="none">
            <a:spAutoFit/>
          </a:bodyPr>
          <a:lstStyle/>
          <a:p>
            <a:pPr algn="r" rtl="1"/>
            <a:r>
              <a:rPr lang="ar-IQ" dirty="0" smtClean="0">
                <a:solidFill>
                  <a:srgbClr val="000000"/>
                </a:solidFill>
                <a:latin typeface="Roboto"/>
              </a:rPr>
              <a:t>رابعا- أن </a:t>
            </a:r>
            <a:r>
              <a:rPr lang="ar-IQ" dirty="0">
                <a:solidFill>
                  <a:srgbClr val="000000"/>
                </a:solidFill>
                <a:latin typeface="Roboto"/>
              </a:rPr>
              <a:t>مقدار قوة الاحتكاك </a:t>
            </a:r>
            <a:r>
              <a:rPr lang="ar-IQ" dirty="0" smtClean="0">
                <a:solidFill>
                  <a:srgbClr val="000000"/>
                </a:solidFill>
                <a:latin typeface="Roboto"/>
              </a:rPr>
              <a:t>ستساوي القوة التي سببت الانزلاق, اي ان:</a:t>
            </a:r>
            <a:endParaRPr lang="ar-IQ" dirty="0"/>
          </a:p>
        </p:txBody>
      </p:sp>
      <p:pic>
        <p:nvPicPr>
          <p:cNvPr id="41" name="Picture 40"/>
          <p:cNvPicPr>
            <a:picLocks noChangeAspect="1"/>
          </p:cNvPicPr>
          <p:nvPr/>
        </p:nvPicPr>
        <p:blipFill>
          <a:blip r:embed="rId8"/>
          <a:stretch>
            <a:fillRect/>
          </a:stretch>
        </p:blipFill>
        <p:spPr>
          <a:xfrm>
            <a:off x="8147324" y="5387361"/>
            <a:ext cx="2266950" cy="304800"/>
          </a:xfrm>
          <a:prstGeom prst="rect">
            <a:avLst/>
          </a:prstGeom>
        </p:spPr>
      </p:pic>
      <p:pic>
        <p:nvPicPr>
          <p:cNvPr id="42" name="Picture 41"/>
          <p:cNvPicPr>
            <a:picLocks noChangeAspect="1"/>
          </p:cNvPicPr>
          <p:nvPr/>
        </p:nvPicPr>
        <p:blipFill>
          <a:blip r:embed="rId9"/>
          <a:stretch>
            <a:fillRect/>
          </a:stretch>
        </p:blipFill>
        <p:spPr>
          <a:xfrm>
            <a:off x="9177264" y="5778884"/>
            <a:ext cx="742950" cy="295275"/>
          </a:xfrm>
          <a:prstGeom prst="rect">
            <a:avLst/>
          </a:prstGeom>
        </p:spPr>
      </p:pic>
      <p:cxnSp>
        <p:nvCxnSpPr>
          <p:cNvPr id="44" name="Straight Connector 43"/>
          <p:cNvCxnSpPr/>
          <p:nvPr/>
        </p:nvCxnSpPr>
        <p:spPr>
          <a:xfrm>
            <a:off x="8385095" y="5369277"/>
            <a:ext cx="398693" cy="313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792764" y="5352249"/>
            <a:ext cx="398693" cy="3131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448095" y="2994672"/>
            <a:ext cx="2776722" cy="369332"/>
          </a:xfrm>
          <a:prstGeom prst="rect">
            <a:avLst/>
          </a:prstGeom>
        </p:spPr>
        <p:txBody>
          <a:bodyPr wrap="none">
            <a:spAutoFit/>
          </a:bodyPr>
          <a:lstStyle/>
          <a:p>
            <a:r>
              <a:rPr lang="ar-IQ" dirty="0"/>
              <a:t>لحالة التسارع المنتظم في بعد </a:t>
            </a:r>
            <a:r>
              <a:rPr lang="ar-IQ" dirty="0" smtClean="0"/>
              <a:t>واحد:</a:t>
            </a:r>
            <a:endParaRPr lang="ar-IQ" dirty="0"/>
          </a:p>
        </p:txBody>
      </p:sp>
      <p:sp>
        <p:nvSpPr>
          <p:cNvPr id="47" name="Multiply 46"/>
          <p:cNvSpPr/>
          <p:nvPr/>
        </p:nvSpPr>
        <p:spPr>
          <a:xfrm>
            <a:off x="2056179" y="2947629"/>
            <a:ext cx="437882" cy="506906"/>
          </a:xfrm>
          <a:prstGeom prst="mathMultiply">
            <a:avLst>
              <a:gd name="adj1" fmla="val 29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sp>
        <p:nvSpPr>
          <p:cNvPr id="48" name="Multiply 47"/>
          <p:cNvSpPr/>
          <p:nvPr/>
        </p:nvSpPr>
        <p:spPr>
          <a:xfrm>
            <a:off x="1088693" y="2947629"/>
            <a:ext cx="437882" cy="506906"/>
          </a:xfrm>
          <a:prstGeom prst="mathMultiply">
            <a:avLst>
              <a:gd name="adj1" fmla="val 29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a:p>
        </p:txBody>
      </p:sp>
      <p:pic>
        <p:nvPicPr>
          <p:cNvPr id="50" name="Picture 49"/>
          <p:cNvPicPr>
            <a:picLocks noChangeAspect="1"/>
          </p:cNvPicPr>
          <p:nvPr/>
        </p:nvPicPr>
        <p:blipFill>
          <a:blip r:embed="rId10"/>
          <a:stretch>
            <a:fillRect/>
          </a:stretch>
        </p:blipFill>
        <p:spPr>
          <a:xfrm>
            <a:off x="1274945" y="3348843"/>
            <a:ext cx="1638300" cy="704850"/>
          </a:xfrm>
          <a:prstGeom prst="rect">
            <a:avLst/>
          </a:prstGeom>
        </p:spPr>
      </p:pic>
      <p:pic>
        <p:nvPicPr>
          <p:cNvPr id="53" name="Picture 52"/>
          <p:cNvPicPr>
            <a:picLocks noChangeAspect="1"/>
          </p:cNvPicPr>
          <p:nvPr/>
        </p:nvPicPr>
        <p:blipFill>
          <a:blip r:embed="rId11"/>
          <a:stretch>
            <a:fillRect/>
          </a:stretch>
        </p:blipFill>
        <p:spPr>
          <a:xfrm>
            <a:off x="1287451" y="4254814"/>
            <a:ext cx="2219325" cy="1076325"/>
          </a:xfrm>
          <a:prstGeom prst="rect">
            <a:avLst/>
          </a:prstGeom>
        </p:spPr>
      </p:pic>
      <p:pic>
        <p:nvPicPr>
          <p:cNvPr id="55" name="Picture 54"/>
          <p:cNvPicPr>
            <a:picLocks noChangeAspect="1"/>
          </p:cNvPicPr>
          <p:nvPr/>
        </p:nvPicPr>
        <p:blipFill>
          <a:blip r:embed="rId12"/>
          <a:stretch>
            <a:fillRect/>
          </a:stretch>
        </p:blipFill>
        <p:spPr>
          <a:xfrm>
            <a:off x="1233657" y="5444958"/>
            <a:ext cx="2428875" cy="733425"/>
          </a:xfrm>
          <a:prstGeom prst="rect">
            <a:avLst/>
          </a:prstGeom>
          <a:noFill/>
          <a:ln w="28575">
            <a:solidFill>
              <a:srgbClr val="FF0000"/>
            </a:solidFill>
          </a:ln>
        </p:spPr>
      </p:pic>
      <p:pic>
        <p:nvPicPr>
          <p:cNvPr id="10" name="Picture 9"/>
          <p:cNvPicPr>
            <a:picLocks noChangeAspect="1"/>
          </p:cNvPicPr>
          <p:nvPr/>
        </p:nvPicPr>
        <p:blipFill>
          <a:blip r:embed="rId13"/>
          <a:stretch>
            <a:fillRect/>
          </a:stretch>
        </p:blipFill>
        <p:spPr>
          <a:xfrm>
            <a:off x="5545667" y="3292301"/>
            <a:ext cx="1457325" cy="590550"/>
          </a:xfrm>
          <a:prstGeom prst="rect">
            <a:avLst/>
          </a:prstGeom>
        </p:spPr>
      </p:pic>
      <p:cxnSp>
        <p:nvCxnSpPr>
          <p:cNvPr id="43" name="Straight Arrow Connector 42"/>
          <p:cNvCxnSpPr/>
          <p:nvPr/>
        </p:nvCxnSpPr>
        <p:spPr>
          <a:xfrm flipH="1">
            <a:off x="5851070" y="2945821"/>
            <a:ext cx="2042318" cy="527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80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ppt_x"/>
                                          </p:val>
                                        </p:tav>
                                        <p:tav tm="100000">
                                          <p:val>
                                            <p:strVal val="#ppt_x"/>
                                          </p:val>
                                        </p:tav>
                                      </p:tavLst>
                                    </p:anim>
                                    <p:anim calcmode="lin" valueType="num">
                                      <p:cBhvr additive="base">
                                        <p:cTn id="9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additive="base">
                                        <p:cTn id="119" dur="500" fill="hold"/>
                                        <p:tgtEl>
                                          <p:spTgt spid="41"/>
                                        </p:tgtEl>
                                        <p:attrNameLst>
                                          <p:attrName>ppt_x</p:attrName>
                                        </p:attrNameLst>
                                      </p:cBhvr>
                                      <p:tavLst>
                                        <p:tav tm="0">
                                          <p:val>
                                            <p:strVal val="#ppt_x"/>
                                          </p:val>
                                        </p:tav>
                                        <p:tav tm="100000">
                                          <p:val>
                                            <p:strVal val="#ppt_x"/>
                                          </p:val>
                                        </p:tav>
                                      </p:tavLst>
                                    </p:anim>
                                    <p:anim calcmode="lin" valueType="num">
                                      <p:cBhvr additive="base">
                                        <p:cTn id="1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additive="base">
                                        <p:cTn id="125" dur="500" fill="hold"/>
                                        <p:tgtEl>
                                          <p:spTgt spid="44"/>
                                        </p:tgtEl>
                                        <p:attrNameLst>
                                          <p:attrName>ppt_x</p:attrName>
                                        </p:attrNameLst>
                                      </p:cBhvr>
                                      <p:tavLst>
                                        <p:tav tm="0">
                                          <p:val>
                                            <p:strVal val="#ppt_x"/>
                                          </p:val>
                                        </p:tav>
                                        <p:tav tm="100000">
                                          <p:val>
                                            <p:strVal val="#ppt_x"/>
                                          </p:val>
                                        </p:tav>
                                      </p:tavLst>
                                    </p:anim>
                                    <p:anim calcmode="lin" valueType="num">
                                      <p:cBhvr additive="base">
                                        <p:cTn id="126" dur="500" fill="hold"/>
                                        <p:tgtEl>
                                          <p:spTgt spid="44"/>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5"/>
                                        </p:tgtEl>
                                        <p:attrNameLst>
                                          <p:attrName>style.visibility</p:attrName>
                                        </p:attrNameLst>
                                      </p:cBhvr>
                                      <p:to>
                                        <p:strVal val="visible"/>
                                      </p:to>
                                    </p:set>
                                    <p:anim calcmode="lin" valueType="num">
                                      <p:cBhvr additive="base">
                                        <p:cTn id="129" dur="500" fill="hold"/>
                                        <p:tgtEl>
                                          <p:spTgt spid="45"/>
                                        </p:tgtEl>
                                        <p:attrNameLst>
                                          <p:attrName>ppt_x</p:attrName>
                                        </p:attrNameLst>
                                      </p:cBhvr>
                                      <p:tavLst>
                                        <p:tav tm="0">
                                          <p:val>
                                            <p:strVal val="#ppt_x"/>
                                          </p:val>
                                        </p:tav>
                                        <p:tav tm="100000">
                                          <p:val>
                                            <p:strVal val="#ppt_x"/>
                                          </p:val>
                                        </p:tav>
                                      </p:tavLst>
                                    </p:anim>
                                    <p:anim calcmode="lin" valueType="num">
                                      <p:cBhvr additive="base">
                                        <p:cTn id="1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additive="base">
                                        <p:cTn id="135" dur="500" fill="hold"/>
                                        <p:tgtEl>
                                          <p:spTgt spid="42"/>
                                        </p:tgtEl>
                                        <p:attrNameLst>
                                          <p:attrName>ppt_x</p:attrName>
                                        </p:attrNameLst>
                                      </p:cBhvr>
                                      <p:tavLst>
                                        <p:tav tm="0">
                                          <p:val>
                                            <p:strVal val="#ppt_x"/>
                                          </p:val>
                                        </p:tav>
                                        <p:tav tm="100000">
                                          <p:val>
                                            <p:strVal val="#ppt_x"/>
                                          </p:val>
                                        </p:tav>
                                      </p:tavLst>
                                    </p:anim>
                                    <p:anim calcmode="lin" valueType="num">
                                      <p:cBhvr additive="base">
                                        <p:cTn id="1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2"/>
                                        </p:tgtEl>
                                        <p:attrNameLst>
                                          <p:attrName>style.visibility</p:attrName>
                                        </p:attrNameLst>
                                      </p:cBhvr>
                                      <p:to>
                                        <p:strVal val="visible"/>
                                      </p:to>
                                    </p:set>
                                    <p:anim calcmode="lin" valueType="num">
                                      <p:cBhvr additive="base">
                                        <p:cTn id="145" dur="500" fill="hold"/>
                                        <p:tgtEl>
                                          <p:spTgt spid="2"/>
                                        </p:tgtEl>
                                        <p:attrNameLst>
                                          <p:attrName>ppt_x</p:attrName>
                                        </p:attrNameLst>
                                      </p:cBhvr>
                                      <p:tavLst>
                                        <p:tav tm="0">
                                          <p:val>
                                            <p:strVal val="#ppt_x"/>
                                          </p:val>
                                        </p:tav>
                                        <p:tav tm="100000">
                                          <p:val>
                                            <p:strVal val="#ppt_x"/>
                                          </p:val>
                                        </p:tav>
                                      </p:tavLst>
                                    </p:anim>
                                    <p:anim calcmode="lin" valueType="num">
                                      <p:cBhvr additive="base">
                                        <p:cTn id="1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500" fill="hold"/>
                                        <p:tgtEl>
                                          <p:spTgt spid="48"/>
                                        </p:tgtEl>
                                        <p:attrNameLst>
                                          <p:attrName>ppt_x</p:attrName>
                                        </p:attrNameLst>
                                      </p:cBhvr>
                                      <p:tavLst>
                                        <p:tav tm="0">
                                          <p:val>
                                            <p:strVal val="#ppt_x"/>
                                          </p:val>
                                        </p:tav>
                                        <p:tav tm="100000">
                                          <p:val>
                                            <p:strVal val="#ppt_x"/>
                                          </p:val>
                                        </p:tav>
                                      </p:tavLst>
                                    </p:anim>
                                    <p:anim calcmode="lin" valueType="num">
                                      <p:cBhvr additive="base">
                                        <p:cTn id="152" dur="500" fill="hold"/>
                                        <p:tgtEl>
                                          <p:spTgt spid="4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additive="base">
                                        <p:cTn id="155" dur="500" fill="hold"/>
                                        <p:tgtEl>
                                          <p:spTgt spid="47"/>
                                        </p:tgtEl>
                                        <p:attrNameLst>
                                          <p:attrName>ppt_x</p:attrName>
                                        </p:attrNameLst>
                                      </p:cBhvr>
                                      <p:tavLst>
                                        <p:tav tm="0">
                                          <p:val>
                                            <p:strVal val="#ppt_x"/>
                                          </p:val>
                                        </p:tav>
                                        <p:tav tm="100000">
                                          <p:val>
                                            <p:strVal val="#ppt_x"/>
                                          </p:val>
                                        </p:tav>
                                      </p:tavLst>
                                    </p:anim>
                                    <p:anim calcmode="lin" valueType="num">
                                      <p:cBhvr additive="base">
                                        <p:cTn id="1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50"/>
                                        </p:tgtEl>
                                        <p:attrNameLst>
                                          <p:attrName>style.visibility</p:attrName>
                                        </p:attrNameLst>
                                      </p:cBhvr>
                                      <p:to>
                                        <p:strVal val="visible"/>
                                      </p:to>
                                    </p:set>
                                    <p:anim calcmode="lin" valueType="num">
                                      <p:cBhvr additive="base">
                                        <p:cTn id="161" dur="500" fill="hold"/>
                                        <p:tgtEl>
                                          <p:spTgt spid="50"/>
                                        </p:tgtEl>
                                        <p:attrNameLst>
                                          <p:attrName>ppt_x</p:attrName>
                                        </p:attrNameLst>
                                      </p:cBhvr>
                                      <p:tavLst>
                                        <p:tav tm="0">
                                          <p:val>
                                            <p:strVal val="#ppt_x"/>
                                          </p:val>
                                        </p:tav>
                                        <p:tav tm="100000">
                                          <p:val>
                                            <p:strVal val="#ppt_x"/>
                                          </p:val>
                                        </p:tav>
                                      </p:tavLst>
                                    </p:anim>
                                    <p:anim calcmode="lin" valueType="num">
                                      <p:cBhvr additive="base">
                                        <p:cTn id="1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additive="base">
                                        <p:cTn id="167" dur="500" fill="hold"/>
                                        <p:tgtEl>
                                          <p:spTgt spid="53"/>
                                        </p:tgtEl>
                                        <p:attrNameLst>
                                          <p:attrName>ppt_x</p:attrName>
                                        </p:attrNameLst>
                                      </p:cBhvr>
                                      <p:tavLst>
                                        <p:tav tm="0">
                                          <p:val>
                                            <p:strVal val="#ppt_x"/>
                                          </p:val>
                                        </p:tav>
                                        <p:tav tm="100000">
                                          <p:val>
                                            <p:strVal val="#ppt_x"/>
                                          </p:val>
                                        </p:tav>
                                      </p:tavLst>
                                    </p:anim>
                                    <p:anim calcmode="lin" valueType="num">
                                      <p:cBhvr additive="base">
                                        <p:cTn id="1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additive="base">
                                        <p:cTn id="173" dur="500" fill="hold"/>
                                        <p:tgtEl>
                                          <p:spTgt spid="55"/>
                                        </p:tgtEl>
                                        <p:attrNameLst>
                                          <p:attrName>ppt_x</p:attrName>
                                        </p:attrNameLst>
                                      </p:cBhvr>
                                      <p:tavLst>
                                        <p:tav tm="0">
                                          <p:val>
                                            <p:strVal val="#ppt_x"/>
                                          </p:val>
                                        </p:tav>
                                        <p:tav tm="100000">
                                          <p:val>
                                            <p:strVal val="#ppt_x"/>
                                          </p:val>
                                        </p:tav>
                                      </p:tavLst>
                                    </p:anim>
                                    <p:anim calcmode="lin" valueType="num">
                                      <p:cBhvr additive="base">
                                        <p:cTn id="1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animBg="1"/>
      <p:bldP spid="21" grpId="0" animBg="1"/>
      <p:bldP spid="31" grpId="0" animBg="1"/>
      <p:bldP spid="32" grpId="0"/>
      <p:bldP spid="33" grpId="0"/>
      <p:bldP spid="34" grpId="0"/>
      <p:bldP spid="36" grpId="0"/>
      <p:bldP spid="38" grpId="0"/>
      <p:bldP spid="46" grpId="0"/>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4" name="Rectangle 3"/>
          <p:cNvSpPr/>
          <p:nvPr/>
        </p:nvSpPr>
        <p:spPr>
          <a:xfrm>
            <a:off x="714232" y="575111"/>
            <a:ext cx="4391074" cy="369332"/>
          </a:xfrm>
          <a:prstGeom prst="rect">
            <a:avLst/>
          </a:prstGeom>
          <a:solidFill>
            <a:schemeClr val="accent2">
              <a:lumMod val="20000"/>
              <a:lumOff val="80000"/>
            </a:schemeClr>
          </a:solidFill>
        </p:spPr>
        <p:txBody>
          <a:bodyPr wrap="none">
            <a:spAutoFit/>
          </a:bodyPr>
          <a:lstStyle/>
          <a:p>
            <a:r>
              <a:rPr lang="en-GB" dirty="0"/>
              <a:t>Aerodynamics, the study of the motion of air</a:t>
            </a:r>
          </a:p>
        </p:txBody>
      </p:sp>
      <p:sp>
        <p:nvSpPr>
          <p:cNvPr id="9" name="Rectangle 8"/>
          <p:cNvSpPr/>
          <p:nvPr/>
        </p:nvSpPr>
        <p:spPr>
          <a:xfrm>
            <a:off x="714231" y="1003356"/>
            <a:ext cx="7116124" cy="369332"/>
          </a:xfrm>
          <a:prstGeom prst="rect">
            <a:avLst/>
          </a:prstGeom>
          <a:solidFill>
            <a:schemeClr val="accent6">
              <a:lumMod val="20000"/>
              <a:lumOff val="80000"/>
            </a:schemeClr>
          </a:solidFill>
        </p:spPr>
        <p:txBody>
          <a:bodyPr wrap="square">
            <a:spAutoFit/>
          </a:bodyPr>
          <a:lstStyle/>
          <a:p>
            <a:r>
              <a:rPr lang="en-GB" dirty="0"/>
              <a:t>Analytical dynamics, the motion of bodies as induced by external forces</a:t>
            </a:r>
          </a:p>
        </p:txBody>
      </p:sp>
      <p:sp>
        <p:nvSpPr>
          <p:cNvPr id="10" name="Rectangle 9"/>
          <p:cNvSpPr/>
          <p:nvPr/>
        </p:nvSpPr>
        <p:spPr>
          <a:xfrm>
            <a:off x="714231" y="1502413"/>
            <a:ext cx="9264655" cy="369332"/>
          </a:xfrm>
          <a:prstGeom prst="rect">
            <a:avLst/>
          </a:prstGeom>
          <a:solidFill>
            <a:schemeClr val="accent1">
              <a:lumMod val="20000"/>
              <a:lumOff val="80000"/>
            </a:schemeClr>
          </a:solidFill>
        </p:spPr>
        <p:txBody>
          <a:bodyPr wrap="square">
            <a:spAutoFit/>
          </a:bodyPr>
          <a:lstStyle/>
          <a:p>
            <a:r>
              <a:rPr lang="en-GB" dirty="0"/>
              <a:t>Brownian dynamics, the occurrence of </a:t>
            </a:r>
            <a:r>
              <a:rPr lang="en-GB" dirty="0" err="1"/>
              <a:t>Langevin</a:t>
            </a:r>
            <a:r>
              <a:rPr lang="en-GB" dirty="0"/>
              <a:t> dynamics in the motion of particles in solution</a:t>
            </a:r>
          </a:p>
        </p:txBody>
      </p:sp>
      <p:sp>
        <p:nvSpPr>
          <p:cNvPr id="12" name="Rectangle 11"/>
          <p:cNvSpPr/>
          <p:nvPr/>
        </p:nvSpPr>
        <p:spPr>
          <a:xfrm>
            <a:off x="735983" y="2040111"/>
            <a:ext cx="5864041" cy="369332"/>
          </a:xfrm>
          <a:prstGeom prst="rect">
            <a:avLst/>
          </a:prstGeom>
          <a:solidFill>
            <a:schemeClr val="accent1">
              <a:lumMod val="20000"/>
              <a:lumOff val="80000"/>
            </a:schemeClr>
          </a:solidFill>
        </p:spPr>
        <p:txBody>
          <a:bodyPr wrap="none">
            <a:spAutoFit/>
          </a:bodyPr>
          <a:lstStyle/>
          <a:p>
            <a:r>
              <a:rPr lang="en-GB" dirty="0"/>
              <a:t>Flight dynamics, the science of aircraft and spacecraft design</a:t>
            </a:r>
          </a:p>
        </p:txBody>
      </p:sp>
      <p:sp>
        <p:nvSpPr>
          <p:cNvPr id="13" name="Rectangle 12"/>
          <p:cNvSpPr/>
          <p:nvPr/>
        </p:nvSpPr>
        <p:spPr>
          <a:xfrm>
            <a:off x="699590" y="2714147"/>
            <a:ext cx="5476436" cy="369332"/>
          </a:xfrm>
          <a:prstGeom prst="rect">
            <a:avLst/>
          </a:prstGeom>
          <a:solidFill>
            <a:schemeClr val="accent2">
              <a:lumMod val="20000"/>
              <a:lumOff val="80000"/>
            </a:schemeClr>
          </a:solidFill>
        </p:spPr>
        <p:txBody>
          <a:bodyPr wrap="none">
            <a:spAutoFit/>
          </a:bodyPr>
          <a:lstStyle/>
          <a:p>
            <a:r>
              <a:rPr lang="en-GB" dirty="0"/>
              <a:t>Fluid dynamics or hydrodynamics, the study of fluid flow</a:t>
            </a:r>
          </a:p>
        </p:txBody>
      </p:sp>
      <p:sp>
        <p:nvSpPr>
          <p:cNvPr id="19" name="Rectangle 18"/>
          <p:cNvSpPr/>
          <p:nvPr/>
        </p:nvSpPr>
        <p:spPr>
          <a:xfrm>
            <a:off x="699590" y="3376180"/>
            <a:ext cx="8920098" cy="369332"/>
          </a:xfrm>
          <a:prstGeom prst="rect">
            <a:avLst/>
          </a:prstGeom>
          <a:solidFill>
            <a:schemeClr val="accent1">
              <a:lumMod val="20000"/>
              <a:lumOff val="80000"/>
            </a:schemeClr>
          </a:solidFill>
        </p:spPr>
        <p:txBody>
          <a:bodyPr wrap="square">
            <a:spAutoFit/>
          </a:bodyPr>
          <a:lstStyle/>
          <a:p>
            <a:r>
              <a:rPr lang="en-GB" dirty="0"/>
              <a:t>Molecular dynamics, the study of motion on the molecular level</a:t>
            </a:r>
          </a:p>
        </p:txBody>
      </p:sp>
      <p:sp>
        <p:nvSpPr>
          <p:cNvPr id="23" name="Rectangle 22"/>
          <p:cNvSpPr/>
          <p:nvPr/>
        </p:nvSpPr>
        <p:spPr>
          <a:xfrm>
            <a:off x="735983" y="6009567"/>
            <a:ext cx="11456017" cy="369332"/>
          </a:xfrm>
          <a:prstGeom prst="rect">
            <a:avLst/>
          </a:prstGeom>
          <a:solidFill>
            <a:schemeClr val="accent1">
              <a:lumMod val="20000"/>
              <a:lumOff val="80000"/>
            </a:schemeClr>
          </a:solidFill>
        </p:spPr>
        <p:txBody>
          <a:bodyPr wrap="square">
            <a:spAutoFit/>
          </a:bodyPr>
          <a:lstStyle/>
          <a:p>
            <a:r>
              <a:rPr lang="en-GB" dirty="0" smtClean="0"/>
              <a:t>Stellar dynamics, a description of the collective motion of stars</a:t>
            </a:r>
            <a:endParaRPr lang="en-GB" dirty="0"/>
          </a:p>
        </p:txBody>
      </p:sp>
      <p:sp>
        <p:nvSpPr>
          <p:cNvPr id="24" name="Rectangle 23"/>
          <p:cNvSpPr/>
          <p:nvPr/>
        </p:nvSpPr>
        <p:spPr>
          <a:xfrm>
            <a:off x="736496" y="3914785"/>
            <a:ext cx="7437243" cy="369332"/>
          </a:xfrm>
          <a:prstGeom prst="rect">
            <a:avLst/>
          </a:prstGeom>
          <a:solidFill>
            <a:schemeClr val="accent1">
              <a:lumMod val="20000"/>
              <a:lumOff val="80000"/>
            </a:schemeClr>
          </a:solidFill>
        </p:spPr>
        <p:txBody>
          <a:bodyPr wrap="square">
            <a:spAutoFit/>
          </a:bodyPr>
          <a:lstStyle/>
          <a:p>
            <a:r>
              <a:rPr lang="en-GB" dirty="0"/>
              <a:t>Orbital dynamics, the study of the motion of rockets and spacecraft</a:t>
            </a:r>
          </a:p>
        </p:txBody>
      </p:sp>
      <p:sp>
        <p:nvSpPr>
          <p:cNvPr id="25" name="Rectangle 24"/>
          <p:cNvSpPr/>
          <p:nvPr/>
        </p:nvSpPr>
        <p:spPr>
          <a:xfrm>
            <a:off x="699590" y="4452279"/>
            <a:ext cx="8563679" cy="369332"/>
          </a:xfrm>
          <a:prstGeom prst="rect">
            <a:avLst/>
          </a:prstGeom>
          <a:solidFill>
            <a:schemeClr val="accent2">
              <a:lumMod val="20000"/>
              <a:lumOff val="80000"/>
            </a:schemeClr>
          </a:solidFill>
        </p:spPr>
        <p:txBody>
          <a:bodyPr wrap="square">
            <a:spAutoFit/>
          </a:bodyPr>
          <a:lstStyle/>
          <a:p>
            <a:r>
              <a:rPr lang="en-GB" dirty="0"/>
              <a:t>Quantum chromodynamics, a theory of the strong interaction (colour force)</a:t>
            </a:r>
          </a:p>
        </p:txBody>
      </p:sp>
      <p:sp>
        <p:nvSpPr>
          <p:cNvPr id="26" name="Rectangle 25"/>
          <p:cNvSpPr/>
          <p:nvPr/>
        </p:nvSpPr>
        <p:spPr>
          <a:xfrm>
            <a:off x="714231" y="4951540"/>
            <a:ext cx="10033281" cy="369332"/>
          </a:xfrm>
          <a:prstGeom prst="rect">
            <a:avLst/>
          </a:prstGeom>
          <a:solidFill>
            <a:schemeClr val="accent1">
              <a:lumMod val="20000"/>
              <a:lumOff val="80000"/>
            </a:schemeClr>
          </a:solidFill>
        </p:spPr>
        <p:txBody>
          <a:bodyPr wrap="square">
            <a:spAutoFit/>
          </a:bodyPr>
          <a:lstStyle/>
          <a:p>
            <a:r>
              <a:rPr lang="en-GB" dirty="0"/>
              <a:t>Quantum electrodynamics, a description of how matter and light interact</a:t>
            </a:r>
          </a:p>
        </p:txBody>
      </p:sp>
      <p:sp>
        <p:nvSpPr>
          <p:cNvPr id="27" name="Rectangle 26"/>
          <p:cNvSpPr/>
          <p:nvPr/>
        </p:nvSpPr>
        <p:spPr>
          <a:xfrm>
            <a:off x="735983" y="5536921"/>
            <a:ext cx="10581374" cy="369332"/>
          </a:xfrm>
          <a:prstGeom prst="rect">
            <a:avLst/>
          </a:prstGeom>
          <a:solidFill>
            <a:schemeClr val="accent2">
              <a:lumMod val="20000"/>
              <a:lumOff val="80000"/>
            </a:schemeClr>
          </a:solidFill>
        </p:spPr>
        <p:txBody>
          <a:bodyPr wrap="square">
            <a:spAutoFit/>
          </a:bodyPr>
          <a:lstStyle/>
          <a:p>
            <a:r>
              <a:rPr lang="en-GB" dirty="0"/>
              <a:t>Relativistic dynamics, a combination of relativistic and quantum concepts</a:t>
            </a:r>
          </a:p>
        </p:txBody>
      </p:sp>
      <p:sp>
        <p:nvSpPr>
          <p:cNvPr id="28" name="Rectangle 27"/>
          <p:cNvSpPr/>
          <p:nvPr/>
        </p:nvSpPr>
        <p:spPr>
          <a:xfrm>
            <a:off x="5638299" y="1264039"/>
            <a:ext cx="6243132" cy="369332"/>
          </a:xfrm>
          <a:prstGeom prst="rect">
            <a:avLst/>
          </a:prstGeom>
          <a:solidFill>
            <a:schemeClr val="accent4">
              <a:lumMod val="60000"/>
              <a:lumOff val="40000"/>
            </a:schemeClr>
          </a:solidFill>
        </p:spPr>
        <p:txBody>
          <a:bodyPr wrap="square">
            <a:spAutoFit/>
          </a:bodyPr>
          <a:lstStyle/>
          <a:p>
            <a:r>
              <a:rPr lang="en-GB" dirty="0"/>
              <a:t>System dynamics, the study of the behaviour of complex systems</a:t>
            </a:r>
          </a:p>
        </p:txBody>
      </p:sp>
      <p:sp>
        <p:nvSpPr>
          <p:cNvPr id="29" name="Rectangle 28"/>
          <p:cNvSpPr/>
          <p:nvPr/>
        </p:nvSpPr>
        <p:spPr>
          <a:xfrm>
            <a:off x="9080370" y="4144771"/>
            <a:ext cx="1797030" cy="369332"/>
          </a:xfrm>
          <a:prstGeom prst="rect">
            <a:avLst/>
          </a:prstGeom>
          <a:solidFill>
            <a:schemeClr val="accent4">
              <a:lumMod val="60000"/>
              <a:lumOff val="40000"/>
            </a:schemeClr>
          </a:solidFill>
        </p:spPr>
        <p:txBody>
          <a:bodyPr wrap="none">
            <a:spAutoFit/>
          </a:bodyPr>
          <a:lstStyle/>
          <a:p>
            <a:r>
              <a:rPr lang="en-GB" dirty="0"/>
              <a:t>Vehicle dynamics</a:t>
            </a:r>
          </a:p>
        </p:txBody>
      </p:sp>
      <p:sp>
        <p:nvSpPr>
          <p:cNvPr id="30" name="Rectangle 29"/>
          <p:cNvSpPr/>
          <p:nvPr/>
        </p:nvSpPr>
        <p:spPr>
          <a:xfrm>
            <a:off x="2909769" y="2445767"/>
            <a:ext cx="9298546" cy="369332"/>
          </a:xfrm>
          <a:prstGeom prst="rect">
            <a:avLst/>
          </a:prstGeom>
          <a:solidFill>
            <a:schemeClr val="accent4">
              <a:lumMod val="60000"/>
              <a:lumOff val="40000"/>
            </a:schemeClr>
          </a:solidFill>
        </p:spPr>
        <p:txBody>
          <a:bodyPr wrap="square">
            <a:spAutoFit/>
          </a:bodyPr>
          <a:lstStyle/>
          <a:p>
            <a:r>
              <a:rPr lang="en-GB" dirty="0" smtClean="0"/>
              <a:t>Thermodynamics, the study of the relationships between heat and mechanical energy </a:t>
            </a:r>
          </a:p>
        </p:txBody>
      </p:sp>
    </p:spTree>
    <p:extLst>
      <p:ext uri="{BB962C8B-B14F-4D97-AF65-F5344CB8AC3E}">
        <p14:creationId xmlns:p14="http://schemas.microsoft.com/office/powerpoint/2010/main" val="2287257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9"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30</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9" name="Rectangle 8"/>
          <p:cNvSpPr/>
          <p:nvPr/>
        </p:nvSpPr>
        <p:spPr>
          <a:xfrm>
            <a:off x="588908" y="701737"/>
            <a:ext cx="11173093" cy="923330"/>
          </a:xfrm>
          <a:prstGeom prst="rect">
            <a:avLst/>
          </a:prstGeom>
        </p:spPr>
        <p:txBody>
          <a:bodyPr wrap="square">
            <a:spAutoFit/>
          </a:bodyPr>
          <a:lstStyle/>
          <a:p>
            <a:pPr algn="just" rtl="1"/>
            <a:r>
              <a:rPr lang="ar-IQ" dirty="0"/>
              <a:t>حالة التصادمات الأكثر عمومية والتي لا تقتصر فيها الحركة على خط مستقيم واحد. هنا يجب استخدام الشكل المتجهي لمعادلات الزخم</a:t>
            </a:r>
            <a:r>
              <a:rPr lang="ar-IQ" dirty="0" smtClean="0"/>
              <a:t>. لدراسة </a:t>
            </a:r>
            <a:r>
              <a:rPr lang="ar-IQ" dirty="0"/>
              <a:t>الحالة الخاصة لجسيم كتلته m1 بسرعة ابتدائية (الجسيم الساقط) الذي يصطدم بجسيم كتلته m2 يكون في حالة سكون في البداية (الجسيم المستهدف) هذه مشكلة نموذجية موجودة في الفيزياء النووية. معادلات الزخم في هذه الحالة هي:</a:t>
            </a:r>
          </a:p>
        </p:txBody>
      </p:sp>
      <p:pic>
        <p:nvPicPr>
          <p:cNvPr id="10" name="Picture 9"/>
          <p:cNvPicPr>
            <a:picLocks noChangeAspect="1"/>
          </p:cNvPicPr>
          <p:nvPr/>
        </p:nvPicPr>
        <p:blipFill>
          <a:blip r:embed="rId3"/>
          <a:stretch>
            <a:fillRect/>
          </a:stretch>
        </p:blipFill>
        <p:spPr>
          <a:xfrm>
            <a:off x="2856184" y="1793481"/>
            <a:ext cx="1266825" cy="342900"/>
          </a:xfrm>
          <a:prstGeom prst="rect">
            <a:avLst/>
          </a:prstGeom>
        </p:spPr>
      </p:pic>
      <p:pic>
        <p:nvPicPr>
          <p:cNvPr id="11" name="Picture 10"/>
          <p:cNvPicPr>
            <a:picLocks noChangeAspect="1"/>
          </p:cNvPicPr>
          <p:nvPr/>
        </p:nvPicPr>
        <p:blipFill>
          <a:blip r:embed="rId4"/>
          <a:stretch>
            <a:fillRect/>
          </a:stretch>
        </p:blipFill>
        <p:spPr>
          <a:xfrm>
            <a:off x="5340682" y="1794564"/>
            <a:ext cx="2038350" cy="333375"/>
          </a:xfrm>
          <a:prstGeom prst="rect">
            <a:avLst/>
          </a:prstGeom>
        </p:spPr>
      </p:pic>
      <p:pic>
        <p:nvPicPr>
          <p:cNvPr id="12" name="Picture 11"/>
          <p:cNvPicPr>
            <a:picLocks noChangeAspect="1"/>
          </p:cNvPicPr>
          <p:nvPr/>
        </p:nvPicPr>
        <p:blipFill>
          <a:blip r:embed="rId5"/>
          <a:stretch>
            <a:fillRect/>
          </a:stretch>
        </p:blipFill>
        <p:spPr>
          <a:xfrm>
            <a:off x="2197726" y="2351771"/>
            <a:ext cx="2324100" cy="781050"/>
          </a:xfrm>
          <a:prstGeom prst="rect">
            <a:avLst/>
          </a:prstGeom>
        </p:spPr>
      </p:pic>
      <p:sp>
        <p:nvSpPr>
          <p:cNvPr id="13" name="Rectangle 12"/>
          <p:cNvSpPr/>
          <p:nvPr/>
        </p:nvSpPr>
        <p:spPr>
          <a:xfrm>
            <a:off x="9752844" y="2086966"/>
            <a:ext cx="1861407" cy="369332"/>
          </a:xfrm>
          <a:prstGeom prst="rect">
            <a:avLst/>
          </a:prstGeom>
        </p:spPr>
        <p:txBody>
          <a:bodyPr wrap="none">
            <a:spAutoFit/>
          </a:bodyPr>
          <a:lstStyle/>
          <a:p>
            <a:pPr algn="r" rtl="1"/>
            <a:r>
              <a:rPr lang="ar-IQ" dirty="0"/>
              <a:t>حالة توازن الطاقة هي:</a:t>
            </a:r>
          </a:p>
        </p:txBody>
      </p:sp>
      <p:pic>
        <p:nvPicPr>
          <p:cNvPr id="14" name="Picture 13"/>
          <p:cNvPicPr>
            <a:picLocks noChangeAspect="1"/>
          </p:cNvPicPr>
          <p:nvPr/>
        </p:nvPicPr>
        <p:blipFill>
          <a:blip r:embed="rId6"/>
          <a:stretch>
            <a:fillRect/>
          </a:stretch>
        </p:blipFill>
        <p:spPr>
          <a:xfrm>
            <a:off x="5686709" y="2425678"/>
            <a:ext cx="3219450" cy="514350"/>
          </a:xfrm>
          <a:prstGeom prst="rect">
            <a:avLst/>
          </a:prstGeom>
        </p:spPr>
      </p:pic>
      <p:sp>
        <p:nvSpPr>
          <p:cNvPr id="15" name="Rectangle 14"/>
          <p:cNvSpPr/>
          <p:nvPr/>
        </p:nvSpPr>
        <p:spPr>
          <a:xfrm>
            <a:off x="1493948" y="3237999"/>
            <a:ext cx="10228659" cy="369332"/>
          </a:xfrm>
          <a:prstGeom prst="rect">
            <a:avLst/>
          </a:prstGeom>
        </p:spPr>
        <p:txBody>
          <a:bodyPr wrap="square">
            <a:spAutoFit/>
          </a:bodyPr>
          <a:lstStyle/>
          <a:p>
            <a:pPr algn="r" rtl="1"/>
            <a:r>
              <a:rPr lang="ar-IQ" dirty="0"/>
              <a:t>ضع في اعتبارك الحالة الخاصة التي تكون فيها كتل الجسيمات الحادثة والجسيمات المستهدفة هي نفسها</a:t>
            </a:r>
            <a:r>
              <a:rPr lang="ar-IQ" dirty="0" smtClean="0"/>
              <a:t>. </a:t>
            </a:r>
            <a:r>
              <a:rPr lang="ar-IQ" dirty="0"/>
              <a:t>ثم يمكن كتابة معادلة توازن الطاقة</a:t>
            </a:r>
          </a:p>
        </p:txBody>
      </p:sp>
      <p:pic>
        <p:nvPicPr>
          <p:cNvPr id="19" name="Picture 18"/>
          <p:cNvPicPr>
            <a:picLocks noChangeAspect="1"/>
          </p:cNvPicPr>
          <p:nvPr/>
        </p:nvPicPr>
        <p:blipFill>
          <a:blip r:embed="rId7"/>
          <a:stretch>
            <a:fillRect/>
          </a:stretch>
        </p:blipFill>
        <p:spPr>
          <a:xfrm>
            <a:off x="7158086" y="3797675"/>
            <a:ext cx="2181225" cy="504825"/>
          </a:xfrm>
          <a:prstGeom prst="rect">
            <a:avLst/>
          </a:prstGeom>
        </p:spPr>
      </p:pic>
      <p:pic>
        <p:nvPicPr>
          <p:cNvPr id="21" name="Picture 20"/>
          <p:cNvPicPr>
            <a:picLocks noChangeAspect="1"/>
          </p:cNvPicPr>
          <p:nvPr/>
        </p:nvPicPr>
        <p:blipFill>
          <a:blip r:embed="rId5"/>
          <a:stretch>
            <a:fillRect/>
          </a:stretch>
        </p:blipFill>
        <p:spPr>
          <a:xfrm>
            <a:off x="2919504" y="3671894"/>
            <a:ext cx="2324100" cy="781050"/>
          </a:xfrm>
          <a:prstGeom prst="rect">
            <a:avLst/>
          </a:prstGeom>
        </p:spPr>
      </p:pic>
      <p:cxnSp>
        <p:nvCxnSpPr>
          <p:cNvPr id="23" name="Straight Arrow Connector 22"/>
          <p:cNvCxnSpPr>
            <a:stCxn id="21" idx="3"/>
            <a:endCxn id="19" idx="1"/>
          </p:cNvCxnSpPr>
          <p:nvPr/>
        </p:nvCxnSpPr>
        <p:spPr>
          <a:xfrm flipV="1">
            <a:off x="5243604" y="4050088"/>
            <a:ext cx="1914482" cy="12331"/>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555588" y="2719073"/>
            <a:ext cx="1006036" cy="1658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193555" y="1961252"/>
            <a:ext cx="1006036" cy="1658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8"/>
          <a:stretch>
            <a:fillRect/>
          </a:stretch>
        </p:blipFill>
        <p:spPr>
          <a:xfrm>
            <a:off x="5469056" y="3770115"/>
            <a:ext cx="1181100" cy="238125"/>
          </a:xfrm>
          <a:prstGeom prst="rect">
            <a:avLst/>
          </a:prstGeom>
        </p:spPr>
      </p:pic>
      <p:sp>
        <p:nvSpPr>
          <p:cNvPr id="36" name="Rectangle 35"/>
          <p:cNvSpPr/>
          <p:nvPr/>
        </p:nvSpPr>
        <p:spPr>
          <a:xfrm>
            <a:off x="4881093" y="4332841"/>
            <a:ext cx="6880908" cy="369332"/>
          </a:xfrm>
          <a:prstGeom prst="rect">
            <a:avLst/>
          </a:prstGeom>
        </p:spPr>
        <p:txBody>
          <a:bodyPr wrap="square">
            <a:spAutoFit/>
          </a:bodyPr>
          <a:lstStyle/>
          <a:p>
            <a:pPr algn="r" rtl="1"/>
            <a:r>
              <a:rPr lang="ar-IQ" dirty="0"/>
              <a:t>الآن إذا أخذنا حاصل الضرب </a:t>
            </a:r>
            <a:r>
              <a:rPr lang="ar-IQ" dirty="0" smtClean="0"/>
              <a:t>العددي </a:t>
            </a:r>
            <a:r>
              <a:rPr lang="ar-IQ" dirty="0"/>
              <a:t>لكل جانب من معادلة الزخم مع نفسه ، فسنحصل </a:t>
            </a:r>
            <a:r>
              <a:rPr lang="ar-IQ" dirty="0" smtClean="0"/>
              <a:t>على</a:t>
            </a:r>
            <a:r>
              <a:rPr lang="en-US" dirty="0" smtClean="0"/>
              <a:t>:</a:t>
            </a:r>
            <a:endParaRPr lang="ar-IQ" dirty="0"/>
          </a:p>
        </p:txBody>
      </p:sp>
      <p:pic>
        <p:nvPicPr>
          <p:cNvPr id="37" name="Picture 36"/>
          <p:cNvPicPr>
            <a:picLocks noChangeAspect="1"/>
          </p:cNvPicPr>
          <p:nvPr/>
        </p:nvPicPr>
        <p:blipFill>
          <a:blip r:embed="rId9"/>
          <a:stretch>
            <a:fillRect/>
          </a:stretch>
        </p:blipFill>
        <p:spPr>
          <a:xfrm>
            <a:off x="1405029" y="4703045"/>
            <a:ext cx="3028950" cy="352425"/>
          </a:xfrm>
          <a:prstGeom prst="rect">
            <a:avLst/>
          </a:prstGeom>
        </p:spPr>
      </p:pic>
      <p:pic>
        <p:nvPicPr>
          <p:cNvPr id="38" name="Picture 37"/>
          <p:cNvPicPr>
            <a:picLocks noChangeAspect="1"/>
          </p:cNvPicPr>
          <p:nvPr/>
        </p:nvPicPr>
        <p:blipFill>
          <a:blip r:embed="rId10"/>
          <a:stretch>
            <a:fillRect/>
          </a:stretch>
        </p:blipFill>
        <p:spPr>
          <a:xfrm>
            <a:off x="5924598" y="4680694"/>
            <a:ext cx="4648200" cy="419100"/>
          </a:xfrm>
          <a:prstGeom prst="rect">
            <a:avLst/>
          </a:prstGeom>
        </p:spPr>
      </p:pic>
      <p:sp>
        <p:nvSpPr>
          <p:cNvPr id="39" name="Rectangle 38"/>
          <p:cNvSpPr/>
          <p:nvPr/>
        </p:nvSpPr>
        <p:spPr>
          <a:xfrm>
            <a:off x="9899321" y="5186465"/>
            <a:ext cx="1734770" cy="369332"/>
          </a:xfrm>
          <a:prstGeom prst="rect">
            <a:avLst/>
          </a:prstGeom>
        </p:spPr>
        <p:txBody>
          <a:bodyPr wrap="none">
            <a:spAutoFit/>
          </a:bodyPr>
          <a:lstStyle/>
          <a:p>
            <a:pPr algn="r" rtl="1"/>
            <a:r>
              <a:rPr lang="ar-IQ" dirty="0" smtClean="0"/>
              <a:t>بالمقارنة مع المعادلة:</a:t>
            </a:r>
            <a:endParaRPr lang="ar-IQ" dirty="0"/>
          </a:p>
        </p:txBody>
      </p:sp>
      <p:pic>
        <p:nvPicPr>
          <p:cNvPr id="41" name="Picture 40"/>
          <p:cNvPicPr>
            <a:picLocks noChangeAspect="1"/>
          </p:cNvPicPr>
          <p:nvPr/>
        </p:nvPicPr>
        <p:blipFill>
          <a:blip r:embed="rId11"/>
          <a:stretch>
            <a:fillRect/>
          </a:stretch>
        </p:blipFill>
        <p:spPr>
          <a:xfrm>
            <a:off x="7757787" y="5194250"/>
            <a:ext cx="2105025" cy="390525"/>
          </a:xfrm>
          <a:prstGeom prst="rect">
            <a:avLst/>
          </a:prstGeom>
        </p:spPr>
      </p:pic>
      <p:cxnSp>
        <p:nvCxnSpPr>
          <p:cNvPr id="42" name="Straight Arrow Connector 41"/>
          <p:cNvCxnSpPr>
            <a:endCxn id="38" idx="1"/>
          </p:cNvCxnSpPr>
          <p:nvPr/>
        </p:nvCxnSpPr>
        <p:spPr>
          <a:xfrm>
            <a:off x="4564993" y="4885423"/>
            <a:ext cx="1359605" cy="4821"/>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243604" y="5243276"/>
            <a:ext cx="2379082" cy="369332"/>
            <a:chOff x="9181774" y="5771174"/>
            <a:chExt cx="2379082" cy="369332"/>
          </a:xfrm>
        </p:grpSpPr>
        <p:sp>
          <p:nvSpPr>
            <p:cNvPr id="40" name="Rectangle 39"/>
            <p:cNvSpPr/>
            <p:nvPr/>
          </p:nvSpPr>
          <p:spPr>
            <a:xfrm>
              <a:off x="10627587" y="5771174"/>
              <a:ext cx="933269" cy="369332"/>
            </a:xfrm>
            <a:prstGeom prst="rect">
              <a:avLst/>
            </a:prstGeom>
          </p:spPr>
          <p:txBody>
            <a:bodyPr wrap="none">
              <a:spAutoFit/>
            </a:bodyPr>
            <a:lstStyle/>
            <a:p>
              <a:pPr algn="r" rtl="1"/>
              <a:r>
                <a:rPr lang="ar-IQ" dirty="0" smtClean="0"/>
                <a:t>نلاحظ ان:</a:t>
              </a:r>
              <a:endParaRPr lang="ar-IQ" dirty="0"/>
            </a:p>
          </p:txBody>
        </p:sp>
        <p:pic>
          <p:nvPicPr>
            <p:cNvPr id="44" name="Picture 43"/>
            <p:cNvPicPr>
              <a:picLocks noChangeAspect="1"/>
            </p:cNvPicPr>
            <p:nvPr/>
          </p:nvPicPr>
          <p:blipFill>
            <a:blip r:embed="rId12"/>
            <a:stretch>
              <a:fillRect/>
            </a:stretch>
          </p:blipFill>
          <p:spPr>
            <a:xfrm>
              <a:off x="9181774" y="5818332"/>
              <a:ext cx="1362075" cy="295275"/>
            </a:xfrm>
            <a:prstGeom prst="rect">
              <a:avLst/>
            </a:prstGeom>
          </p:spPr>
        </p:pic>
      </p:grpSp>
      <p:sp>
        <p:nvSpPr>
          <p:cNvPr id="45" name="Rectangle 44"/>
          <p:cNvSpPr/>
          <p:nvPr/>
        </p:nvSpPr>
        <p:spPr>
          <a:xfrm>
            <a:off x="8947962" y="5760741"/>
            <a:ext cx="2814039" cy="369332"/>
          </a:xfrm>
          <a:prstGeom prst="rect">
            <a:avLst/>
          </a:prstGeom>
        </p:spPr>
        <p:txBody>
          <a:bodyPr wrap="square">
            <a:spAutoFit/>
          </a:bodyPr>
          <a:lstStyle/>
          <a:p>
            <a:pPr algn="r" rtl="1"/>
            <a:r>
              <a:rPr lang="ar-IQ" dirty="0"/>
              <a:t>بالنسبة للتصادم </a:t>
            </a:r>
            <a:r>
              <a:rPr lang="ar-IQ" dirty="0" smtClean="0"/>
              <a:t>المرن (</a:t>
            </a:r>
            <a:r>
              <a:rPr lang="en-US" dirty="0" smtClean="0"/>
              <a:t>Q=0</a:t>
            </a:r>
            <a:r>
              <a:rPr lang="ar-IQ" dirty="0" smtClean="0"/>
              <a:t>)</a:t>
            </a:r>
            <a:r>
              <a:rPr lang="ar-IQ" dirty="0"/>
              <a:t> </a:t>
            </a:r>
            <a:r>
              <a:rPr lang="ar-IQ" dirty="0" smtClean="0"/>
              <a:t>فان:</a:t>
            </a:r>
            <a:endParaRPr lang="ar-IQ" dirty="0"/>
          </a:p>
        </p:txBody>
      </p:sp>
      <p:pic>
        <p:nvPicPr>
          <p:cNvPr id="46" name="Picture 45"/>
          <p:cNvPicPr>
            <a:picLocks noChangeAspect="1"/>
          </p:cNvPicPr>
          <p:nvPr/>
        </p:nvPicPr>
        <p:blipFill>
          <a:blip r:embed="rId13"/>
          <a:stretch>
            <a:fillRect/>
          </a:stretch>
        </p:blipFill>
        <p:spPr>
          <a:xfrm>
            <a:off x="7944569" y="5805519"/>
            <a:ext cx="1123950" cy="381000"/>
          </a:xfrm>
          <a:prstGeom prst="rect">
            <a:avLst/>
          </a:prstGeom>
        </p:spPr>
      </p:pic>
      <p:sp>
        <p:nvSpPr>
          <p:cNvPr id="47" name="Rectangle 46"/>
          <p:cNvSpPr/>
          <p:nvPr/>
        </p:nvSpPr>
        <p:spPr>
          <a:xfrm>
            <a:off x="3564011" y="5832659"/>
            <a:ext cx="4193776" cy="369332"/>
          </a:xfrm>
          <a:prstGeom prst="rect">
            <a:avLst/>
          </a:prstGeom>
        </p:spPr>
        <p:txBody>
          <a:bodyPr wrap="none">
            <a:spAutoFit/>
          </a:bodyPr>
          <a:lstStyle/>
          <a:p>
            <a:pPr algn="r" rtl="1"/>
            <a:r>
              <a:rPr lang="ar-IQ" dirty="0"/>
              <a:t>لذلك يخرج الجسيمان من الاصطدام بزوايا قائمة </a:t>
            </a:r>
            <a:r>
              <a:rPr lang="ar-IQ" dirty="0" smtClean="0"/>
              <a:t>بينهما.</a:t>
            </a:r>
            <a:endParaRPr lang="ar-IQ" dirty="0"/>
          </a:p>
        </p:txBody>
      </p:sp>
    </p:spTree>
    <p:extLst>
      <p:ext uri="{BB962C8B-B14F-4D97-AF65-F5344CB8AC3E}">
        <p14:creationId xmlns:p14="http://schemas.microsoft.com/office/powerpoint/2010/main" val="1469249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ppt_x"/>
                                          </p:val>
                                        </p:tav>
                                        <p:tav tm="100000">
                                          <p:val>
                                            <p:strVal val="#ppt_x"/>
                                          </p:val>
                                        </p:tav>
                                      </p:tavLst>
                                    </p:anim>
                                    <p:anim calcmode="lin" valueType="num">
                                      <p:cBhvr additive="base">
                                        <p:cTn id="9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fill="hold"/>
                                        <p:tgtEl>
                                          <p:spTgt spid="48"/>
                                        </p:tgtEl>
                                        <p:attrNameLst>
                                          <p:attrName>ppt_x</p:attrName>
                                        </p:attrNameLst>
                                      </p:cBhvr>
                                      <p:tavLst>
                                        <p:tav tm="0">
                                          <p:val>
                                            <p:strVal val="#ppt_x"/>
                                          </p:val>
                                        </p:tav>
                                        <p:tav tm="100000">
                                          <p:val>
                                            <p:strVal val="#ppt_x"/>
                                          </p:val>
                                        </p:tav>
                                      </p:tavLst>
                                    </p:anim>
                                    <p:anim calcmode="lin" valueType="num">
                                      <p:cBhvr additive="base">
                                        <p:cTn id="9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fill="hold"/>
                                        <p:tgtEl>
                                          <p:spTgt spid="45"/>
                                        </p:tgtEl>
                                        <p:attrNameLst>
                                          <p:attrName>ppt_x</p:attrName>
                                        </p:attrNameLst>
                                      </p:cBhvr>
                                      <p:tavLst>
                                        <p:tav tm="0">
                                          <p:val>
                                            <p:strVal val="#ppt_x"/>
                                          </p:val>
                                        </p:tav>
                                        <p:tav tm="100000">
                                          <p:val>
                                            <p:strVal val="#ppt_x"/>
                                          </p:val>
                                        </p:tav>
                                      </p:tavLst>
                                    </p:anim>
                                    <p:anim calcmode="lin" valueType="num">
                                      <p:cBhvr additive="base">
                                        <p:cTn id="10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ppt_x"/>
                                          </p:val>
                                        </p:tav>
                                        <p:tav tm="100000">
                                          <p:val>
                                            <p:strVal val="#ppt_x"/>
                                          </p:val>
                                        </p:tav>
                                      </p:tavLst>
                                    </p:anim>
                                    <p:anim calcmode="lin" valueType="num">
                                      <p:cBhvr additive="base">
                                        <p:cTn id="11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ppt_x"/>
                                          </p:val>
                                        </p:tav>
                                        <p:tav tm="100000">
                                          <p:val>
                                            <p:strVal val="#ppt_x"/>
                                          </p:val>
                                        </p:tav>
                                      </p:tavLst>
                                    </p:anim>
                                    <p:anim calcmode="lin" valueType="num">
                                      <p:cBhvr additive="base">
                                        <p:cTn id="11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36" grpId="0"/>
      <p:bldP spid="39" grpId="0"/>
      <p:bldP spid="45"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31</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496840" y="1165914"/>
            <a:ext cx="11180110" cy="923330"/>
          </a:xfrm>
          <a:prstGeom prst="rect">
            <a:avLst/>
          </a:prstGeom>
        </p:spPr>
        <p:txBody>
          <a:bodyPr wrap="square">
            <a:spAutoFit/>
          </a:bodyPr>
          <a:lstStyle/>
          <a:p>
            <a:pPr algn="just" rtl="1"/>
            <a:r>
              <a:rPr lang="ar-IQ" dirty="0" smtClean="0"/>
              <a:t>غالبًا </a:t>
            </a:r>
            <a:r>
              <a:rPr lang="ar-IQ" dirty="0"/>
              <a:t>ما يتم إجراء الحسابات النظرية في الفيزياء النووية من حيث الكميات المشار إليها في نظام الإحداثيات حيث يكون مركز كتلة الجسيمات المتصادمة في </a:t>
            </a:r>
            <a:r>
              <a:rPr lang="ar-IQ" dirty="0" smtClean="0"/>
              <a:t>حالة سكون. من </a:t>
            </a:r>
            <a:r>
              <a:rPr lang="ar-IQ" dirty="0"/>
              <a:t>ناحية أخرى ، يتم إجراء الملاحظات التجريبية على تشتت الجسيمات </a:t>
            </a:r>
            <a:r>
              <a:rPr lang="ar-IQ" dirty="0" smtClean="0"/>
              <a:t>وفقاُ لإحداثيات </a:t>
            </a:r>
            <a:r>
              <a:rPr lang="ar-IQ" dirty="0"/>
              <a:t>المختبر. لذلك ، فإننا ننظر بإيجاز في مشكلة التحويل من نظام إحداثي إلى آخر.</a:t>
            </a:r>
          </a:p>
        </p:txBody>
      </p:sp>
      <p:sp>
        <p:nvSpPr>
          <p:cNvPr id="4" name="Rectangle 3"/>
          <p:cNvSpPr/>
          <p:nvPr/>
        </p:nvSpPr>
        <p:spPr>
          <a:xfrm>
            <a:off x="496840" y="664121"/>
            <a:ext cx="5299143" cy="400110"/>
          </a:xfrm>
          <a:prstGeom prst="rect">
            <a:avLst/>
          </a:prstGeom>
          <a:solidFill>
            <a:schemeClr val="accent4">
              <a:lumMod val="20000"/>
              <a:lumOff val="80000"/>
            </a:schemeClr>
          </a:solidFill>
        </p:spPr>
        <p:txBody>
          <a:bodyPr wrap="none">
            <a:spAutoFit/>
          </a:bodyPr>
          <a:lstStyle/>
          <a:p>
            <a:pPr algn="r" rtl="1"/>
            <a:r>
              <a:rPr lang="ar-IQ" sz="2000" b="1" dirty="0" smtClean="0"/>
              <a:t>الإحداثيات مركز الكتلة </a:t>
            </a:r>
            <a:r>
              <a:rPr lang="en-GB" sz="2000" b="1" dirty="0" smtClean="0"/>
              <a:t>Centre </a:t>
            </a:r>
            <a:r>
              <a:rPr lang="en-GB" sz="2000" b="1" dirty="0"/>
              <a:t>of Mass </a:t>
            </a:r>
            <a:r>
              <a:rPr lang="en-GB" sz="2000" b="1" dirty="0" smtClean="0">
                <a:latin typeface="Arial" panose="020B0604020202020204" pitchFamily="34" charset="0"/>
                <a:cs typeface="Arial" panose="020B0604020202020204" pitchFamily="34" charset="0"/>
              </a:rPr>
              <a:t>Coordinates</a:t>
            </a:r>
            <a:r>
              <a:rPr lang="en-GB" sz="2000" b="1" dirty="0" smtClean="0"/>
              <a:t> </a:t>
            </a:r>
            <a:endParaRPr lang="ar-IQ" sz="2000" b="1" dirty="0"/>
          </a:p>
        </p:txBody>
      </p:sp>
      <p:pic>
        <p:nvPicPr>
          <p:cNvPr id="9" name="Picture 8"/>
          <p:cNvPicPr>
            <a:picLocks noChangeAspect="1"/>
          </p:cNvPicPr>
          <p:nvPr/>
        </p:nvPicPr>
        <p:blipFill>
          <a:blip r:embed="rId3"/>
          <a:stretch>
            <a:fillRect/>
          </a:stretch>
        </p:blipFill>
        <p:spPr>
          <a:xfrm>
            <a:off x="547307" y="3330985"/>
            <a:ext cx="6740078" cy="3055297"/>
          </a:xfrm>
          <a:prstGeom prst="rect">
            <a:avLst/>
          </a:prstGeom>
        </p:spPr>
      </p:pic>
      <p:sp>
        <p:nvSpPr>
          <p:cNvPr id="10" name="Rectangle 9"/>
          <p:cNvSpPr/>
          <p:nvPr/>
        </p:nvSpPr>
        <p:spPr>
          <a:xfrm>
            <a:off x="496841" y="2234514"/>
            <a:ext cx="11180110" cy="1200329"/>
          </a:xfrm>
          <a:prstGeom prst="rect">
            <a:avLst/>
          </a:prstGeom>
        </p:spPr>
        <p:txBody>
          <a:bodyPr wrap="square">
            <a:spAutoFit/>
          </a:bodyPr>
          <a:lstStyle/>
          <a:p>
            <a:pPr algn="just" rtl="1"/>
            <a:r>
              <a:rPr lang="ar-IQ" dirty="0"/>
              <a:t>تم توضيح متجهات السرعة في نظام المختبر وفي مركز نظام الكتلة </a:t>
            </a:r>
            <a:r>
              <a:rPr lang="ar-IQ" dirty="0" smtClean="0"/>
              <a:t>في الشكل التخطيطي. </a:t>
            </a:r>
            <a:r>
              <a:rPr lang="ar-IQ" dirty="0"/>
              <a:t>في </a:t>
            </a:r>
            <a:r>
              <a:rPr lang="ar-IQ" dirty="0" smtClean="0"/>
              <a:t>الشكل زاوية </a:t>
            </a:r>
            <a:r>
              <a:rPr lang="ar-IQ" dirty="0"/>
              <a:t>انحراف الجسيم الساقط بعد أن يصطدم بالجسيم المستهدف ، وهي الزاوية التي يصنعها خط حركة الجسيم المستهدف مع خط حركة الجسيم الساقط</a:t>
            </a:r>
            <a:r>
              <a:rPr lang="ar-IQ" dirty="0" smtClean="0"/>
              <a:t>. </a:t>
            </a:r>
            <a:r>
              <a:rPr lang="ar-IQ" dirty="0"/>
              <a:t>في مركز نظام الكتلة ، نظرًا لأن مركز الكتلة يجب أن يقع على الخط الذي يربط بين الجسيمين في جميع الأوقات ، يقترب كلا الجسيمين من مركز الكتلة ، ويصطدمان ، وينحسران من مركز الكتلة في اتجاهين </a:t>
            </a:r>
            <a:r>
              <a:rPr lang="ar-IQ" dirty="0" smtClean="0"/>
              <a:t>متعاكسين.</a:t>
            </a:r>
            <a:endParaRPr lang="ar-IQ" dirty="0"/>
          </a:p>
        </p:txBody>
      </p:sp>
      <p:sp>
        <p:nvSpPr>
          <p:cNvPr id="11" name="Rectangle 10"/>
          <p:cNvSpPr/>
          <p:nvPr/>
        </p:nvSpPr>
        <p:spPr>
          <a:xfrm>
            <a:off x="6516710" y="3463320"/>
            <a:ext cx="5160240" cy="646331"/>
          </a:xfrm>
          <a:prstGeom prst="rect">
            <a:avLst/>
          </a:prstGeom>
        </p:spPr>
        <p:txBody>
          <a:bodyPr wrap="square">
            <a:spAutoFit/>
          </a:bodyPr>
          <a:lstStyle/>
          <a:p>
            <a:pPr algn="r" rtl="1"/>
            <a:r>
              <a:rPr lang="ar-IQ" dirty="0"/>
              <a:t>من تعريف مركز الكتلة ، الزخم الخطي في مركز نظام الكتلة يساوي صفرًا قبل الاصطدام وبعده. ومن ثم يمكننا أن نكتب:</a:t>
            </a:r>
          </a:p>
        </p:txBody>
      </p:sp>
      <p:pic>
        <p:nvPicPr>
          <p:cNvPr id="12" name="Picture 11"/>
          <p:cNvPicPr>
            <a:picLocks noChangeAspect="1"/>
          </p:cNvPicPr>
          <p:nvPr/>
        </p:nvPicPr>
        <p:blipFill>
          <a:blip r:embed="rId4"/>
          <a:stretch>
            <a:fillRect/>
          </a:stretch>
        </p:blipFill>
        <p:spPr>
          <a:xfrm>
            <a:off x="8542647" y="4138128"/>
            <a:ext cx="1209675" cy="714375"/>
          </a:xfrm>
          <a:prstGeom prst="rect">
            <a:avLst/>
          </a:prstGeom>
        </p:spPr>
      </p:pic>
      <p:sp>
        <p:nvSpPr>
          <p:cNvPr id="13" name="Rectangle 12"/>
          <p:cNvSpPr/>
          <p:nvPr/>
        </p:nvSpPr>
        <p:spPr>
          <a:xfrm>
            <a:off x="9752322" y="5246996"/>
            <a:ext cx="2129109" cy="369332"/>
          </a:xfrm>
          <a:prstGeom prst="rect">
            <a:avLst/>
          </a:prstGeom>
        </p:spPr>
        <p:txBody>
          <a:bodyPr wrap="none">
            <a:spAutoFit/>
          </a:bodyPr>
          <a:lstStyle/>
          <a:p>
            <a:r>
              <a:rPr lang="ar-IQ" dirty="0"/>
              <a:t>تكون معادلة توازن الطاقة:</a:t>
            </a:r>
          </a:p>
        </p:txBody>
      </p:sp>
      <p:pic>
        <p:nvPicPr>
          <p:cNvPr id="14" name="Picture 13"/>
          <p:cNvPicPr>
            <a:picLocks noChangeAspect="1"/>
          </p:cNvPicPr>
          <p:nvPr/>
        </p:nvPicPr>
        <p:blipFill>
          <a:blip r:embed="rId5"/>
          <a:stretch>
            <a:fillRect/>
          </a:stretch>
        </p:blipFill>
        <p:spPr>
          <a:xfrm>
            <a:off x="8004290" y="5633964"/>
            <a:ext cx="3019425" cy="714375"/>
          </a:xfrm>
          <a:prstGeom prst="rect">
            <a:avLst/>
          </a:prstGeom>
        </p:spPr>
      </p:pic>
      <p:sp>
        <p:nvSpPr>
          <p:cNvPr id="15" name="Rectangle 14"/>
          <p:cNvSpPr/>
          <p:nvPr/>
        </p:nvSpPr>
        <p:spPr>
          <a:xfrm>
            <a:off x="8457976" y="4880980"/>
            <a:ext cx="3421129" cy="369332"/>
          </a:xfrm>
          <a:prstGeom prst="rect">
            <a:avLst/>
          </a:prstGeom>
        </p:spPr>
        <p:txBody>
          <a:bodyPr wrap="none">
            <a:spAutoFit/>
          </a:bodyPr>
          <a:lstStyle/>
          <a:p>
            <a:r>
              <a:rPr lang="ar-IQ" dirty="0" smtClean="0"/>
              <a:t>متجهات الزخم تكون وفقاُ لمركز </a:t>
            </a:r>
            <a:r>
              <a:rPr lang="ar-IQ" dirty="0"/>
              <a:t>نظام الكتلة.</a:t>
            </a:r>
          </a:p>
        </p:txBody>
      </p:sp>
    </p:spTree>
    <p:extLst>
      <p:ext uri="{BB962C8B-B14F-4D97-AF65-F5344CB8AC3E}">
        <p14:creationId xmlns:p14="http://schemas.microsoft.com/office/powerpoint/2010/main" val="2023457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32</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5817724" y="2211936"/>
            <a:ext cx="6096000" cy="369332"/>
          </a:xfrm>
          <a:prstGeom prst="rect">
            <a:avLst/>
          </a:prstGeom>
        </p:spPr>
        <p:txBody>
          <a:bodyPr>
            <a:spAutoFit/>
          </a:bodyPr>
          <a:lstStyle/>
          <a:p>
            <a:pPr algn="r" rtl="1"/>
            <a:r>
              <a:rPr lang="ar-IQ" dirty="0" smtClean="0"/>
              <a:t>ستكون النتيجة </a:t>
            </a:r>
            <a:r>
              <a:rPr lang="ar-IQ" dirty="0"/>
              <a:t>، التي يتم التعبير عنها بشكل ملائم من حيث الكتلة </a:t>
            </a:r>
            <a:r>
              <a:rPr lang="ar-IQ" dirty="0" smtClean="0"/>
              <a:t>الفعالة، وهي:</a:t>
            </a:r>
            <a:endParaRPr lang="ar-IQ" dirty="0"/>
          </a:p>
        </p:txBody>
      </p:sp>
      <p:sp>
        <p:nvSpPr>
          <p:cNvPr id="4" name="Rectangle 3"/>
          <p:cNvSpPr/>
          <p:nvPr/>
        </p:nvSpPr>
        <p:spPr>
          <a:xfrm>
            <a:off x="7173917" y="679510"/>
            <a:ext cx="4631396" cy="369332"/>
          </a:xfrm>
          <a:prstGeom prst="rect">
            <a:avLst/>
          </a:prstGeom>
        </p:spPr>
        <p:txBody>
          <a:bodyPr wrap="none">
            <a:spAutoFit/>
          </a:bodyPr>
          <a:lstStyle/>
          <a:p>
            <a:pPr algn="r" rtl="1"/>
            <a:r>
              <a:rPr lang="ar-IQ" dirty="0" smtClean="0"/>
              <a:t>يمكن </a:t>
            </a:r>
            <a:r>
              <a:rPr lang="ar-IQ" dirty="0"/>
              <a:t>حذف زخم الجسيم </a:t>
            </a:r>
            <a:r>
              <a:rPr lang="ar-IQ" dirty="0" smtClean="0"/>
              <a:t>الثاني قبل </a:t>
            </a:r>
            <a:r>
              <a:rPr lang="ar-IQ" dirty="0"/>
              <a:t>وبعد التصادم من </a:t>
            </a:r>
            <a:r>
              <a:rPr lang="ar-IQ" dirty="0" smtClean="0"/>
              <a:t>المعادلة:</a:t>
            </a:r>
            <a:endParaRPr lang="ar-IQ" dirty="0"/>
          </a:p>
        </p:txBody>
      </p:sp>
      <p:pic>
        <p:nvPicPr>
          <p:cNvPr id="14" name="Picture 13"/>
          <p:cNvPicPr>
            <a:picLocks noChangeAspect="1"/>
          </p:cNvPicPr>
          <p:nvPr/>
        </p:nvPicPr>
        <p:blipFill>
          <a:blip r:embed="rId3"/>
          <a:stretch>
            <a:fillRect/>
          </a:stretch>
        </p:blipFill>
        <p:spPr>
          <a:xfrm>
            <a:off x="3917346" y="532567"/>
            <a:ext cx="3019425" cy="714375"/>
          </a:xfrm>
          <a:prstGeom prst="rect">
            <a:avLst/>
          </a:prstGeom>
        </p:spPr>
      </p:pic>
      <p:sp>
        <p:nvSpPr>
          <p:cNvPr id="9" name="Rectangle 8"/>
          <p:cNvSpPr/>
          <p:nvPr/>
        </p:nvSpPr>
        <p:spPr>
          <a:xfrm>
            <a:off x="8428022" y="1351747"/>
            <a:ext cx="3501278" cy="369332"/>
          </a:xfrm>
          <a:prstGeom prst="rect">
            <a:avLst/>
          </a:prstGeom>
        </p:spPr>
        <p:txBody>
          <a:bodyPr wrap="none">
            <a:spAutoFit/>
          </a:bodyPr>
          <a:lstStyle/>
          <a:p>
            <a:pPr algn="r" rtl="1"/>
            <a:r>
              <a:rPr lang="ar-IQ" dirty="0"/>
              <a:t>وذالك باستخدام علاقات الزخم في </a:t>
            </a:r>
            <a:r>
              <a:rPr lang="ar-IQ" dirty="0" smtClean="0"/>
              <a:t>المعادلتين:</a:t>
            </a:r>
            <a:endParaRPr lang="ar-IQ" dirty="0"/>
          </a:p>
        </p:txBody>
      </p:sp>
      <p:pic>
        <p:nvPicPr>
          <p:cNvPr id="19" name="Picture 18"/>
          <p:cNvPicPr>
            <a:picLocks noChangeAspect="1"/>
          </p:cNvPicPr>
          <p:nvPr/>
        </p:nvPicPr>
        <p:blipFill>
          <a:blip r:embed="rId4"/>
          <a:stretch>
            <a:fillRect/>
          </a:stretch>
        </p:blipFill>
        <p:spPr>
          <a:xfrm>
            <a:off x="7138651" y="1307598"/>
            <a:ext cx="1209675" cy="714375"/>
          </a:xfrm>
          <a:prstGeom prst="rect">
            <a:avLst/>
          </a:prstGeom>
        </p:spPr>
      </p:pic>
      <p:pic>
        <p:nvPicPr>
          <p:cNvPr id="10" name="Picture 9"/>
          <p:cNvPicPr>
            <a:picLocks noChangeAspect="1"/>
          </p:cNvPicPr>
          <p:nvPr/>
        </p:nvPicPr>
        <p:blipFill>
          <a:blip r:embed="rId5"/>
          <a:stretch>
            <a:fillRect/>
          </a:stretch>
        </p:blipFill>
        <p:spPr>
          <a:xfrm>
            <a:off x="4353646" y="2039414"/>
            <a:ext cx="1533525" cy="714375"/>
          </a:xfrm>
          <a:prstGeom prst="rect">
            <a:avLst/>
          </a:prstGeom>
        </p:spPr>
      </p:pic>
      <p:sp>
        <p:nvSpPr>
          <p:cNvPr id="13" name="Rectangle 12"/>
          <p:cNvSpPr/>
          <p:nvPr/>
        </p:nvSpPr>
        <p:spPr>
          <a:xfrm>
            <a:off x="7675808" y="3405868"/>
            <a:ext cx="4346193" cy="369332"/>
          </a:xfrm>
          <a:prstGeom prst="rect">
            <a:avLst/>
          </a:prstGeom>
        </p:spPr>
        <p:txBody>
          <a:bodyPr wrap="square">
            <a:spAutoFit/>
          </a:bodyPr>
          <a:lstStyle/>
          <a:p>
            <a:pPr algn="r" rtl="1"/>
            <a:r>
              <a:rPr lang="ar-IQ" dirty="0" smtClean="0"/>
              <a:t>يمكن التعبير </a:t>
            </a:r>
            <a:r>
              <a:rPr lang="ar-IQ" dirty="0"/>
              <a:t>عنها من حيث السرعات </a:t>
            </a:r>
            <a:r>
              <a:rPr lang="ar-IQ" dirty="0" smtClean="0"/>
              <a:t>بالشكل التالي:</a:t>
            </a:r>
            <a:endParaRPr lang="ar-IQ" dirty="0"/>
          </a:p>
        </p:txBody>
      </p:sp>
      <p:sp>
        <p:nvSpPr>
          <p:cNvPr id="15" name="Rectangle 14"/>
          <p:cNvSpPr/>
          <p:nvPr/>
        </p:nvSpPr>
        <p:spPr>
          <a:xfrm>
            <a:off x="10646189" y="2589118"/>
            <a:ext cx="1335622" cy="369332"/>
          </a:xfrm>
          <a:prstGeom prst="rect">
            <a:avLst/>
          </a:prstGeom>
        </p:spPr>
        <p:txBody>
          <a:bodyPr wrap="none">
            <a:spAutoFit/>
          </a:bodyPr>
          <a:lstStyle/>
          <a:p>
            <a:pPr algn="r" rtl="1"/>
            <a:r>
              <a:rPr lang="ar-IQ" dirty="0"/>
              <a:t>علاقات الزخم ،</a:t>
            </a:r>
          </a:p>
        </p:txBody>
      </p:sp>
      <p:pic>
        <p:nvPicPr>
          <p:cNvPr id="21" name="Picture 20"/>
          <p:cNvPicPr>
            <a:picLocks noChangeAspect="1"/>
          </p:cNvPicPr>
          <p:nvPr/>
        </p:nvPicPr>
        <p:blipFill>
          <a:blip r:embed="rId4"/>
          <a:stretch>
            <a:fillRect/>
          </a:stretch>
        </p:blipFill>
        <p:spPr>
          <a:xfrm>
            <a:off x="9405892" y="2630272"/>
            <a:ext cx="1209675" cy="714375"/>
          </a:xfrm>
          <a:prstGeom prst="rect">
            <a:avLst/>
          </a:prstGeom>
        </p:spPr>
      </p:pic>
      <p:pic>
        <p:nvPicPr>
          <p:cNvPr id="22" name="Picture 21"/>
          <p:cNvPicPr>
            <a:picLocks noChangeAspect="1"/>
          </p:cNvPicPr>
          <p:nvPr/>
        </p:nvPicPr>
        <p:blipFill>
          <a:blip r:embed="rId6"/>
          <a:stretch>
            <a:fillRect/>
          </a:stretch>
        </p:blipFill>
        <p:spPr>
          <a:xfrm>
            <a:off x="5998558" y="3313929"/>
            <a:ext cx="1876425" cy="733425"/>
          </a:xfrm>
          <a:prstGeom prst="rect">
            <a:avLst/>
          </a:prstGeom>
        </p:spPr>
      </p:pic>
      <p:sp>
        <p:nvSpPr>
          <p:cNvPr id="30" name="Rectangle 29"/>
          <p:cNvSpPr/>
          <p:nvPr/>
        </p:nvSpPr>
        <p:spPr>
          <a:xfrm>
            <a:off x="9384625" y="4266728"/>
            <a:ext cx="2597186" cy="369332"/>
          </a:xfrm>
          <a:prstGeom prst="rect">
            <a:avLst/>
          </a:prstGeom>
        </p:spPr>
        <p:txBody>
          <a:bodyPr wrap="none">
            <a:spAutoFit/>
          </a:bodyPr>
          <a:lstStyle/>
          <a:p>
            <a:r>
              <a:rPr lang="ar-IQ" dirty="0" smtClean="0"/>
              <a:t>وفقاً لمعادلات سرعة مركز الكتلة</a:t>
            </a:r>
            <a:endParaRPr lang="ar-IQ" dirty="0"/>
          </a:p>
        </p:txBody>
      </p:sp>
      <p:pic>
        <p:nvPicPr>
          <p:cNvPr id="31" name="Picture 30"/>
          <p:cNvPicPr>
            <a:picLocks noChangeAspect="1"/>
          </p:cNvPicPr>
          <p:nvPr/>
        </p:nvPicPr>
        <p:blipFill>
          <a:blip r:embed="rId7"/>
          <a:stretch>
            <a:fillRect/>
          </a:stretch>
        </p:blipFill>
        <p:spPr>
          <a:xfrm>
            <a:off x="6185145" y="4151365"/>
            <a:ext cx="2981325" cy="628650"/>
          </a:xfrm>
          <a:prstGeom prst="rect">
            <a:avLst/>
          </a:prstGeom>
        </p:spPr>
      </p:pic>
      <p:sp>
        <p:nvSpPr>
          <p:cNvPr id="32" name="Rectangle 31"/>
          <p:cNvSpPr/>
          <p:nvPr/>
        </p:nvSpPr>
        <p:spPr>
          <a:xfrm>
            <a:off x="9857144" y="4979226"/>
            <a:ext cx="2146742" cy="369332"/>
          </a:xfrm>
          <a:prstGeom prst="rect">
            <a:avLst/>
          </a:prstGeom>
        </p:spPr>
        <p:txBody>
          <a:bodyPr wrap="none">
            <a:spAutoFit/>
          </a:bodyPr>
          <a:lstStyle/>
          <a:p>
            <a:r>
              <a:rPr lang="ar-IQ" dirty="0" smtClean="0"/>
              <a:t>فإن سرعة </a:t>
            </a:r>
            <a:r>
              <a:rPr lang="ar-IQ" dirty="0"/>
              <a:t>مركز الكتلة هي</a:t>
            </a:r>
          </a:p>
        </p:txBody>
      </p:sp>
      <p:pic>
        <p:nvPicPr>
          <p:cNvPr id="33" name="Picture 32"/>
          <p:cNvPicPr>
            <a:picLocks noChangeAspect="1"/>
          </p:cNvPicPr>
          <p:nvPr/>
        </p:nvPicPr>
        <p:blipFill>
          <a:blip r:embed="rId8"/>
          <a:stretch>
            <a:fillRect/>
          </a:stretch>
        </p:blipFill>
        <p:spPr>
          <a:xfrm>
            <a:off x="8155939" y="4864123"/>
            <a:ext cx="1619250" cy="638175"/>
          </a:xfrm>
          <a:prstGeom prst="rect">
            <a:avLst/>
          </a:prstGeom>
        </p:spPr>
      </p:pic>
      <p:pic>
        <p:nvPicPr>
          <p:cNvPr id="34" name="Picture 33"/>
          <p:cNvPicPr>
            <a:picLocks noChangeAspect="1"/>
          </p:cNvPicPr>
          <p:nvPr/>
        </p:nvPicPr>
        <p:blipFill>
          <a:blip r:embed="rId9"/>
          <a:stretch>
            <a:fillRect/>
          </a:stretch>
        </p:blipFill>
        <p:spPr>
          <a:xfrm>
            <a:off x="1450371" y="5636391"/>
            <a:ext cx="2466975" cy="628650"/>
          </a:xfrm>
          <a:prstGeom prst="rect">
            <a:avLst/>
          </a:prstGeom>
        </p:spPr>
      </p:pic>
      <p:sp>
        <p:nvSpPr>
          <p:cNvPr id="35" name="Rectangle 34"/>
          <p:cNvSpPr/>
          <p:nvPr/>
        </p:nvSpPr>
        <p:spPr>
          <a:xfrm>
            <a:off x="4059336" y="5014932"/>
            <a:ext cx="4156907" cy="369332"/>
          </a:xfrm>
          <a:prstGeom prst="rect">
            <a:avLst/>
          </a:prstGeom>
        </p:spPr>
        <p:txBody>
          <a:bodyPr wrap="none">
            <a:spAutoFit/>
          </a:bodyPr>
          <a:lstStyle/>
          <a:p>
            <a:r>
              <a:rPr lang="ar-IQ" dirty="0" smtClean="0"/>
              <a:t>على اعتبار ان </a:t>
            </a:r>
            <a:r>
              <a:rPr lang="ar-IQ" dirty="0"/>
              <a:t>سرعة </a:t>
            </a:r>
            <a:r>
              <a:rPr lang="ar-IQ" dirty="0" smtClean="0"/>
              <a:t>الجسيم الثاني كانت تساوي صفر</a:t>
            </a:r>
            <a:endParaRPr lang="ar-IQ" dirty="0"/>
          </a:p>
        </p:txBody>
      </p:sp>
      <p:sp>
        <p:nvSpPr>
          <p:cNvPr id="36" name="Rectangle 35"/>
          <p:cNvSpPr/>
          <p:nvPr/>
        </p:nvSpPr>
        <p:spPr>
          <a:xfrm>
            <a:off x="4204955" y="5730361"/>
            <a:ext cx="7798931" cy="369332"/>
          </a:xfrm>
          <a:prstGeom prst="rect">
            <a:avLst/>
          </a:prstGeom>
        </p:spPr>
        <p:txBody>
          <a:bodyPr wrap="none">
            <a:spAutoFit/>
          </a:bodyPr>
          <a:lstStyle/>
          <a:p>
            <a:pPr algn="r"/>
            <a:r>
              <a:rPr lang="ar-IQ" dirty="0" smtClean="0"/>
              <a:t>لذا فان سرعة الجسيم الاول وفقا مركز الكتلة وكدالة نسبةُ لسرعته الابتدائية في المحاور المختبرية يصبح:</a:t>
            </a:r>
            <a:endParaRPr lang="ar-IQ" dirty="0"/>
          </a:p>
        </p:txBody>
      </p:sp>
      <p:pic>
        <p:nvPicPr>
          <p:cNvPr id="37" name="Picture 36"/>
          <p:cNvPicPr>
            <a:picLocks noChangeAspect="1"/>
          </p:cNvPicPr>
          <p:nvPr/>
        </p:nvPicPr>
        <p:blipFill>
          <a:blip r:embed="rId10"/>
          <a:stretch>
            <a:fillRect/>
          </a:stretch>
        </p:blipFill>
        <p:spPr>
          <a:xfrm>
            <a:off x="620138" y="2630272"/>
            <a:ext cx="3021624" cy="2825036"/>
          </a:xfrm>
          <a:prstGeom prst="rect">
            <a:avLst/>
          </a:prstGeom>
        </p:spPr>
      </p:pic>
    </p:spTree>
    <p:extLst>
      <p:ext uri="{BB962C8B-B14F-4D97-AF65-F5344CB8AC3E}">
        <p14:creationId xmlns:p14="http://schemas.microsoft.com/office/powerpoint/2010/main" val="1663194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ppt_x"/>
                                          </p:val>
                                        </p:tav>
                                        <p:tav tm="100000">
                                          <p:val>
                                            <p:strVal val="#ppt_x"/>
                                          </p:val>
                                        </p:tav>
                                      </p:tavLst>
                                    </p:anim>
                                    <p:anim calcmode="lin" valueType="num">
                                      <p:cBhvr additive="base">
                                        <p:cTn id="9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5" grpId="0"/>
      <p:bldP spid="30" grpId="0"/>
      <p:bldP spid="32" grpId="0"/>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33</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12" name="Picture 11"/>
          <p:cNvPicPr>
            <a:picLocks noChangeAspect="1"/>
          </p:cNvPicPr>
          <p:nvPr/>
        </p:nvPicPr>
        <p:blipFill>
          <a:blip r:embed="rId3"/>
          <a:stretch>
            <a:fillRect/>
          </a:stretch>
        </p:blipFill>
        <p:spPr>
          <a:xfrm>
            <a:off x="4082494" y="1004430"/>
            <a:ext cx="2438400" cy="2200275"/>
          </a:xfrm>
          <a:prstGeom prst="rect">
            <a:avLst/>
          </a:prstGeom>
        </p:spPr>
      </p:pic>
      <p:sp>
        <p:nvSpPr>
          <p:cNvPr id="21" name="Rectangle 20"/>
          <p:cNvSpPr/>
          <p:nvPr/>
        </p:nvSpPr>
        <p:spPr>
          <a:xfrm>
            <a:off x="4710176" y="596711"/>
            <a:ext cx="6944530" cy="369332"/>
          </a:xfrm>
          <a:prstGeom prst="rect">
            <a:avLst/>
          </a:prstGeom>
        </p:spPr>
        <p:txBody>
          <a:bodyPr wrap="none">
            <a:spAutoFit/>
          </a:bodyPr>
          <a:lstStyle/>
          <a:p>
            <a:pPr algn="r"/>
            <a:r>
              <a:rPr lang="ar-IQ" dirty="0" smtClean="0"/>
              <a:t>اما العلاقة بين سرعة الجسيم بعد التصادم وفي المحاور المختبرية ووفقاً لمركز الكتلة ستصبح:</a:t>
            </a:r>
            <a:endParaRPr lang="ar-IQ" dirty="0"/>
          </a:p>
        </p:txBody>
      </p:sp>
      <p:pic>
        <p:nvPicPr>
          <p:cNvPr id="13" name="Picture 12"/>
          <p:cNvPicPr>
            <a:picLocks noChangeAspect="1"/>
          </p:cNvPicPr>
          <p:nvPr/>
        </p:nvPicPr>
        <p:blipFill>
          <a:blip r:embed="rId4"/>
          <a:stretch>
            <a:fillRect/>
          </a:stretch>
        </p:blipFill>
        <p:spPr>
          <a:xfrm>
            <a:off x="9086302" y="1000369"/>
            <a:ext cx="2486025" cy="885825"/>
          </a:xfrm>
          <a:prstGeom prst="rect">
            <a:avLst/>
          </a:prstGeom>
        </p:spPr>
      </p:pic>
      <p:pic>
        <p:nvPicPr>
          <p:cNvPr id="14" name="Picture 13"/>
          <p:cNvPicPr>
            <a:picLocks noChangeAspect="1"/>
          </p:cNvPicPr>
          <p:nvPr/>
        </p:nvPicPr>
        <p:blipFill>
          <a:blip r:embed="rId5"/>
          <a:stretch>
            <a:fillRect/>
          </a:stretch>
        </p:blipFill>
        <p:spPr>
          <a:xfrm>
            <a:off x="6970953" y="1785587"/>
            <a:ext cx="1847850" cy="714375"/>
          </a:xfrm>
          <a:prstGeom prst="rect">
            <a:avLst/>
          </a:prstGeom>
        </p:spPr>
      </p:pic>
      <p:pic>
        <p:nvPicPr>
          <p:cNvPr id="15" name="Picture 14"/>
          <p:cNvPicPr>
            <a:picLocks noChangeAspect="1"/>
          </p:cNvPicPr>
          <p:nvPr/>
        </p:nvPicPr>
        <p:blipFill>
          <a:blip r:embed="rId6"/>
          <a:stretch>
            <a:fillRect/>
          </a:stretch>
        </p:blipFill>
        <p:spPr>
          <a:xfrm>
            <a:off x="9338338" y="1837173"/>
            <a:ext cx="2466975" cy="762000"/>
          </a:xfrm>
          <a:prstGeom prst="rect">
            <a:avLst/>
          </a:prstGeom>
        </p:spPr>
      </p:pic>
      <p:sp>
        <p:nvSpPr>
          <p:cNvPr id="22" name="Rectangle 21"/>
          <p:cNvSpPr/>
          <p:nvPr/>
        </p:nvSpPr>
        <p:spPr>
          <a:xfrm>
            <a:off x="6573971" y="2675479"/>
            <a:ext cx="5307460" cy="923330"/>
          </a:xfrm>
          <a:prstGeom prst="rect">
            <a:avLst/>
          </a:prstGeom>
        </p:spPr>
        <p:txBody>
          <a:bodyPr wrap="square">
            <a:spAutoFit/>
          </a:bodyPr>
          <a:lstStyle/>
          <a:p>
            <a:pPr algn="just" rtl="1"/>
            <a:r>
              <a:rPr lang="ar-IQ" dirty="0"/>
              <a:t>يمكننا الآن بسهولة حساب قيمة </a:t>
            </a:r>
            <a:r>
              <a:rPr lang="ar-IQ" dirty="0" smtClean="0"/>
              <a:t> سرعة الجسيم المستطار (ضمن احداثيات مركز الكتلة) وفقاً للطاقة </a:t>
            </a:r>
            <a:r>
              <a:rPr lang="ar-IQ" dirty="0"/>
              <a:t>الأولية للجسيم الساقط من معادلة </a:t>
            </a:r>
            <a:r>
              <a:rPr lang="ar-IQ" dirty="0" smtClean="0"/>
              <a:t>الطاقة:</a:t>
            </a:r>
            <a:endParaRPr lang="ar-IQ" dirty="0"/>
          </a:p>
        </p:txBody>
      </p:sp>
      <p:pic>
        <p:nvPicPr>
          <p:cNvPr id="23" name="Picture 22"/>
          <p:cNvPicPr>
            <a:picLocks noChangeAspect="1"/>
          </p:cNvPicPr>
          <p:nvPr/>
        </p:nvPicPr>
        <p:blipFill>
          <a:blip r:embed="rId7"/>
          <a:stretch>
            <a:fillRect/>
          </a:stretch>
        </p:blipFill>
        <p:spPr>
          <a:xfrm>
            <a:off x="9466173" y="3286389"/>
            <a:ext cx="1533525" cy="714375"/>
          </a:xfrm>
          <a:prstGeom prst="rect">
            <a:avLst/>
          </a:prstGeom>
        </p:spPr>
      </p:pic>
      <p:pic>
        <p:nvPicPr>
          <p:cNvPr id="24" name="Picture 23"/>
          <p:cNvPicPr>
            <a:picLocks noChangeAspect="1"/>
          </p:cNvPicPr>
          <p:nvPr/>
        </p:nvPicPr>
        <p:blipFill>
          <a:blip r:embed="rId8"/>
          <a:stretch>
            <a:fillRect/>
          </a:stretch>
        </p:blipFill>
        <p:spPr>
          <a:xfrm>
            <a:off x="575208" y="575111"/>
            <a:ext cx="3352800" cy="3286125"/>
          </a:xfrm>
          <a:prstGeom prst="rect">
            <a:avLst/>
          </a:prstGeom>
        </p:spPr>
      </p:pic>
      <p:sp>
        <p:nvSpPr>
          <p:cNvPr id="26" name="Rectangle 25"/>
          <p:cNvSpPr/>
          <p:nvPr/>
        </p:nvSpPr>
        <p:spPr>
          <a:xfrm>
            <a:off x="9995682" y="5008433"/>
            <a:ext cx="1972015" cy="369332"/>
          </a:xfrm>
          <a:prstGeom prst="rect">
            <a:avLst/>
          </a:prstGeom>
        </p:spPr>
        <p:txBody>
          <a:bodyPr wrap="none">
            <a:spAutoFit/>
          </a:bodyPr>
          <a:lstStyle/>
          <a:p>
            <a:pPr algn="r" rtl="1"/>
            <a:r>
              <a:rPr lang="ar-IQ" dirty="0"/>
              <a:t>هذه النتيجة تعطي </a:t>
            </a:r>
            <a:r>
              <a:rPr lang="ar-IQ" dirty="0" smtClean="0"/>
              <a:t>القيمة:</a:t>
            </a:r>
            <a:endParaRPr lang="ar-IQ" dirty="0"/>
          </a:p>
        </p:txBody>
      </p:sp>
      <p:grpSp>
        <p:nvGrpSpPr>
          <p:cNvPr id="43" name="Group 42"/>
          <p:cNvGrpSpPr/>
          <p:nvPr/>
        </p:nvGrpSpPr>
        <p:grpSpPr>
          <a:xfrm>
            <a:off x="496840" y="4079303"/>
            <a:ext cx="11377666" cy="923330"/>
            <a:chOff x="496840" y="4079303"/>
            <a:chExt cx="11377666" cy="923330"/>
          </a:xfrm>
        </p:grpSpPr>
        <p:sp>
          <p:nvSpPr>
            <p:cNvPr id="25" name="Rectangle 24"/>
            <p:cNvSpPr/>
            <p:nvPr/>
          </p:nvSpPr>
          <p:spPr>
            <a:xfrm>
              <a:off x="496840" y="4079303"/>
              <a:ext cx="11377666" cy="923330"/>
            </a:xfrm>
            <a:prstGeom prst="rect">
              <a:avLst/>
            </a:prstGeom>
          </p:spPr>
          <p:txBody>
            <a:bodyPr wrap="square">
              <a:spAutoFit/>
            </a:bodyPr>
            <a:lstStyle/>
            <a:p>
              <a:pPr algn="r" rtl="1"/>
              <a:r>
                <a:rPr lang="ar-IQ" dirty="0"/>
                <a:t>هذا يعطينا المعلومات اللازمة لإيجاد y ، وبالتالي تحديد العلاقة بين زوايا التشتت. على سبيل المثال في حالة الاصطدام </a:t>
              </a:r>
              <a:r>
                <a:rPr lang="ar-IQ" dirty="0" smtClean="0"/>
                <a:t>المرن (</a:t>
              </a:r>
              <a:r>
                <a:rPr lang="en-US" dirty="0" smtClean="0"/>
                <a:t>Q=0</a:t>
              </a:r>
              <a:r>
                <a:rPr lang="ar-IQ" dirty="0" smtClean="0"/>
                <a:t>) </a:t>
              </a:r>
              <a:r>
                <a:rPr lang="ar-IQ" dirty="0"/>
                <a:t>، نجد ذلك من معادلة </a:t>
              </a:r>
              <a:r>
                <a:rPr lang="ar-IQ" dirty="0" smtClean="0"/>
                <a:t>الطاقة:</a:t>
              </a:r>
              <a:endParaRPr lang="ar-IQ" dirty="0"/>
            </a:p>
            <a:p>
              <a:pPr algn="r" rtl="1"/>
              <a:endParaRPr lang="ar-IQ" dirty="0"/>
            </a:p>
          </p:txBody>
        </p:sp>
        <p:pic>
          <p:nvPicPr>
            <p:cNvPr id="27" name="Picture 26"/>
            <p:cNvPicPr>
              <a:picLocks noChangeAspect="1"/>
            </p:cNvPicPr>
            <p:nvPr/>
          </p:nvPicPr>
          <p:blipFill>
            <a:blip r:embed="rId9"/>
            <a:stretch>
              <a:fillRect/>
            </a:stretch>
          </p:blipFill>
          <p:spPr>
            <a:xfrm>
              <a:off x="8642222" y="4456776"/>
              <a:ext cx="1905000" cy="409575"/>
            </a:xfrm>
            <a:prstGeom prst="rect">
              <a:avLst/>
            </a:prstGeom>
          </p:spPr>
        </p:pic>
      </p:grpSp>
      <p:pic>
        <p:nvPicPr>
          <p:cNvPr id="28" name="Picture 27"/>
          <p:cNvPicPr>
            <a:picLocks noChangeAspect="1"/>
          </p:cNvPicPr>
          <p:nvPr/>
        </p:nvPicPr>
        <p:blipFill>
          <a:blip r:embed="rId10"/>
          <a:stretch>
            <a:fillRect/>
          </a:stretch>
        </p:blipFill>
        <p:spPr>
          <a:xfrm>
            <a:off x="9090250" y="4911790"/>
            <a:ext cx="838200" cy="628650"/>
          </a:xfrm>
          <a:prstGeom prst="rect">
            <a:avLst/>
          </a:prstGeom>
        </p:spPr>
      </p:pic>
      <p:sp>
        <p:nvSpPr>
          <p:cNvPr id="29" name="Rectangle 28"/>
          <p:cNvSpPr/>
          <p:nvPr/>
        </p:nvSpPr>
        <p:spPr>
          <a:xfrm>
            <a:off x="7746385" y="5017988"/>
            <a:ext cx="1292341" cy="369332"/>
          </a:xfrm>
          <a:prstGeom prst="rect">
            <a:avLst/>
          </a:prstGeom>
        </p:spPr>
        <p:txBody>
          <a:bodyPr wrap="none">
            <a:spAutoFit/>
          </a:bodyPr>
          <a:lstStyle/>
          <a:p>
            <a:r>
              <a:rPr lang="ar-IQ" dirty="0" smtClean="0"/>
              <a:t>للتصادم </a:t>
            </a:r>
            <a:r>
              <a:rPr lang="ar-IQ" dirty="0"/>
              <a:t>المرن </a:t>
            </a:r>
          </a:p>
        </p:txBody>
      </p:sp>
      <p:grpSp>
        <p:nvGrpSpPr>
          <p:cNvPr id="41" name="Group 40"/>
          <p:cNvGrpSpPr/>
          <p:nvPr/>
        </p:nvGrpSpPr>
        <p:grpSpPr>
          <a:xfrm>
            <a:off x="414701" y="4623101"/>
            <a:ext cx="7104759" cy="646331"/>
            <a:chOff x="414701" y="4623101"/>
            <a:chExt cx="7104759" cy="646331"/>
          </a:xfrm>
        </p:grpSpPr>
        <p:grpSp>
          <p:nvGrpSpPr>
            <p:cNvPr id="37" name="Group 36"/>
            <p:cNvGrpSpPr/>
            <p:nvPr/>
          </p:nvGrpSpPr>
          <p:grpSpPr>
            <a:xfrm>
              <a:off x="1058210" y="4623101"/>
              <a:ext cx="6461250" cy="646331"/>
              <a:chOff x="968477" y="4609590"/>
              <a:chExt cx="6461250" cy="646331"/>
            </a:xfrm>
          </p:grpSpPr>
          <p:sp>
            <p:nvSpPr>
              <p:cNvPr id="30" name="Rectangle 29"/>
              <p:cNvSpPr/>
              <p:nvPr/>
            </p:nvSpPr>
            <p:spPr>
              <a:xfrm>
                <a:off x="968477" y="4609590"/>
                <a:ext cx="6461250" cy="646331"/>
              </a:xfrm>
              <a:prstGeom prst="rect">
                <a:avLst/>
              </a:prstGeom>
              <a:ln>
                <a:solidFill>
                  <a:schemeClr val="accent1">
                    <a:lumMod val="75000"/>
                  </a:schemeClr>
                </a:solidFill>
              </a:ln>
            </p:spPr>
            <p:txBody>
              <a:bodyPr wrap="square">
                <a:spAutoFit/>
              </a:bodyPr>
              <a:lstStyle/>
              <a:p>
                <a:pPr algn="r" rtl="1"/>
                <a:r>
                  <a:rPr lang="ar-IQ" dirty="0"/>
                  <a:t>بالنسبة للتصادمات المرنة ، إذا كانت كتلة الجسيم المستهدف أكبر بكثير من كتلة الجسيم الساقط ، </a:t>
                </a:r>
                <a:r>
                  <a:rPr lang="ar-IQ" dirty="0" smtClean="0"/>
                  <a:t>فإثبت </a:t>
                </a:r>
                <a:r>
                  <a:rPr lang="ar-IQ" dirty="0"/>
                  <a:t>أن </a:t>
                </a:r>
                <a:r>
                  <a:rPr lang="ar-IQ" dirty="0" smtClean="0"/>
                  <a:t>    صغيرة </a:t>
                </a:r>
                <a:r>
                  <a:rPr lang="ar-IQ" dirty="0"/>
                  <a:t>جدًا</a:t>
                </a:r>
                <a:r>
                  <a:rPr lang="ar-IQ" dirty="0" smtClean="0"/>
                  <a:t>.</a:t>
                </a:r>
                <a:endParaRPr lang="ar-IQ" dirty="0"/>
              </a:p>
            </p:txBody>
          </p:sp>
          <p:pic>
            <p:nvPicPr>
              <p:cNvPr id="31" name="Picture 30"/>
              <p:cNvPicPr>
                <a:picLocks noChangeAspect="1"/>
              </p:cNvPicPr>
              <p:nvPr/>
            </p:nvPicPr>
            <p:blipFill>
              <a:blip r:embed="rId11"/>
              <a:stretch>
                <a:fillRect/>
              </a:stretch>
            </p:blipFill>
            <p:spPr>
              <a:xfrm>
                <a:off x="5760323" y="4929548"/>
                <a:ext cx="209550" cy="276225"/>
              </a:xfrm>
              <a:prstGeom prst="rect">
                <a:avLst/>
              </a:prstGeom>
            </p:spPr>
          </p:pic>
        </p:grpSp>
        <p:sp>
          <p:nvSpPr>
            <p:cNvPr id="39" name="Rectangle 38"/>
            <p:cNvSpPr/>
            <p:nvPr/>
          </p:nvSpPr>
          <p:spPr>
            <a:xfrm>
              <a:off x="414701" y="4727124"/>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grpSp>
        <p:nvGrpSpPr>
          <p:cNvPr id="42" name="Group 41"/>
          <p:cNvGrpSpPr/>
          <p:nvPr/>
        </p:nvGrpSpPr>
        <p:grpSpPr>
          <a:xfrm>
            <a:off x="415514" y="5441768"/>
            <a:ext cx="7014213" cy="646331"/>
            <a:chOff x="415514" y="5441768"/>
            <a:chExt cx="7014213" cy="646331"/>
          </a:xfrm>
        </p:grpSpPr>
        <p:grpSp>
          <p:nvGrpSpPr>
            <p:cNvPr id="36" name="Group 35"/>
            <p:cNvGrpSpPr/>
            <p:nvPr/>
          </p:nvGrpSpPr>
          <p:grpSpPr>
            <a:xfrm>
              <a:off x="1058210" y="5441768"/>
              <a:ext cx="6371517" cy="646331"/>
              <a:chOff x="1333727" y="5441768"/>
              <a:chExt cx="6096000" cy="646331"/>
            </a:xfrm>
          </p:grpSpPr>
          <p:pic>
            <p:nvPicPr>
              <p:cNvPr id="32" name="Picture 31"/>
              <p:cNvPicPr>
                <a:picLocks noChangeAspect="1"/>
              </p:cNvPicPr>
              <p:nvPr/>
            </p:nvPicPr>
            <p:blipFill>
              <a:blip r:embed="rId11"/>
              <a:stretch>
                <a:fillRect/>
              </a:stretch>
            </p:blipFill>
            <p:spPr>
              <a:xfrm>
                <a:off x="3529744" y="5763129"/>
                <a:ext cx="209550" cy="276225"/>
              </a:xfrm>
              <a:prstGeom prst="rect">
                <a:avLst/>
              </a:prstGeom>
            </p:spPr>
          </p:pic>
          <p:sp>
            <p:nvSpPr>
              <p:cNvPr id="35" name="Rectangle 34"/>
              <p:cNvSpPr/>
              <p:nvPr/>
            </p:nvSpPr>
            <p:spPr>
              <a:xfrm>
                <a:off x="1333727" y="5441768"/>
                <a:ext cx="6096000" cy="646331"/>
              </a:xfrm>
              <a:prstGeom prst="rect">
                <a:avLst/>
              </a:prstGeom>
              <a:ln>
                <a:solidFill>
                  <a:schemeClr val="accent1">
                    <a:lumMod val="75000"/>
                  </a:schemeClr>
                </a:solidFill>
              </a:ln>
            </p:spPr>
            <p:txBody>
              <a:bodyPr>
                <a:spAutoFit/>
              </a:bodyPr>
              <a:lstStyle/>
              <a:p>
                <a:pPr algn="r" rtl="1"/>
                <a:r>
                  <a:rPr lang="ar-IQ" dirty="0" smtClean="0"/>
                  <a:t>بالنسبة </a:t>
                </a:r>
                <a:r>
                  <a:rPr lang="ar-IQ" dirty="0"/>
                  <a:t>للتصادمات المرنة ، إذا كانت كتلة الجسيم المستهدف متساوية في كتل الجسيمات الساقطة والجسيمات المستهدفة ، </a:t>
                </a:r>
                <a:r>
                  <a:rPr lang="ar-IQ" dirty="0" smtClean="0"/>
                  <a:t>فإثبت </a:t>
                </a:r>
                <a:r>
                  <a:rPr lang="ar-IQ" dirty="0"/>
                  <a:t>أن    = 1.</a:t>
                </a:r>
              </a:p>
            </p:txBody>
          </p:sp>
        </p:grpSp>
        <p:sp>
          <p:nvSpPr>
            <p:cNvPr id="40" name="Rectangle 39"/>
            <p:cNvSpPr/>
            <p:nvPr/>
          </p:nvSpPr>
          <p:spPr>
            <a:xfrm>
              <a:off x="415514" y="5628564"/>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spTree>
    <p:extLst>
      <p:ext uri="{BB962C8B-B14F-4D97-AF65-F5344CB8AC3E}">
        <p14:creationId xmlns:p14="http://schemas.microsoft.com/office/powerpoint/2010/main" val="1520721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34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grpSp>
        <p:nvGrpSpPr>
          <p:cNvPr id="9" name="Group 8"/>
          <p:cNvGrpSpPr/>
          <p:nvPr/>
        </p:nvGrpSpPr>
        <p:grpSpPr>
          <a:xfrm>
            <a:off x="496840" y="532567"/>
            <a:ext cx="11384591" cy="952500"/>
            <a:chOff x="496840" y="733011"/>
            <a:chExt cx="11384591" cy="952500"/>
          </a:xfrm>
        </p:grpSpPr>
        <p:sp>
          <p:nvSpPr>
            <p:cNvPr id="2" name="Rectangle 1"/>
            <p:cNvSpPr/>
            <p:nvPr/>
          </p:nvSpPr>
          <p:spPr>
            <a:xfrm>
              <a:off x="4417454" y="914313"/>
              <a:ext cx="7463977" cy="646331"/>
            </a:xfrm>
            <a:prstGeom prst="rect">
              <a:avLst/>
            </a:prstGeom>
          </p:spPr>
          <p:txBody>
            <a:bodyPr wrap="square">
              <a:spAutoFit/>
            </a:bodyPr>
            <a:lstStyle/>
            <a:p>
              <a:pPr algn="r" rtl="1"/>
              <a:r>
                <a:rPr lang="ar-IQ" dirty="0"/>
                <a:t>بالنسبة للحالة العامة للتصادمات غير المرنة ، أثبت أن </a:t>
              </a:r>
              <a:r>
                <a:rPr lang="en-US" dirty="0" smtClean="0"/>
                <a:t>   </a:t>
              </a:r>
              <a:r>
                <a:rPr lang="ar-IQ" dirty="0" smtClean="0"/>
                <a:t> </a:t>
              </a:r>
              <a:r>
                <a:rPr lang="ar-IQ" dirty="0"/>
                <a:t>يمكن التعبير </a:t>
              </a:r>
              <a:r>
                <a:rPr lang="ar-IQ" dirty="0" smtClean="0"/>
                <a:t>عنها على النحو التالي:</a:t>
              </a:r>
            </a:p>
            <a:p>
              <a:pPr algn="r" rtl="1"/>
              <a:r>
                <a:rPr lang="ar-IQ" dirty="0"/>
                <a:t>حيث </a:t>
              </a:r>
              <a:r>
                <a:rPr lang="en-GB" b="1" dirty="0"/>
                <a:t>T</a:t>
              </a:r>
              <a:r>
                <a:rPr lang="en-GB" dirty="0"/>
                <a:t> </a:t>
              </a:r>
              <a:r>
                <a:rPr lang="ar-IQ" dirty="0" smtClean="0"/>
                <a:t> هي </a:t>
              </a:r>
              <a:r>
                <a:rPr lang="ar-IQ" dirty="0"/>
                <a:t>الطاقة الحركية </a:t>
              </a:r>
              <a:r>
                <a:rPr lang="ar-IQ" dirty="0" smtClean="0"/>
                <a:t>للجسيم الساقط والتي تم </a:t>
              </a:r>
              <a:r>
                <a:rPr lang="ar-IQ" dirty="0"/>
                <a:t>قياسها </a:t>
              </a:r>
              <a:r>
                <a:rPr lang="ar-IQ" dirty="0" smtClean="0"/>
                <a:t>وفق </a:t>
              </a:r>
              <a:r>
                <a:rPr lang="ar-IQ" dirty="0"/>
                <a:t>نظام </a:t>
              </a:r>
              <a:r>
                <a:rPr lang="ar-IQ" dirty="0" smtClean="0"/>
                <a:t>المحاورالمختبرية.</a:t>
              </a:r>
              <a:endParaRPr lang="ar-IQ" dirty="0"/>
            </a:p>
          </p:txBody>
        </p:sp>
        <p:pic>
          <p:nvPicPr>
            <p:cNvPr id="12" name="Picture 11"/>
            <p:cNvPicPr>
              <a:picLocks noChangeAspect="1"/>
            </p:cNvPicPr>
            <p:nvPr/>
          </p:nvPicPr>
          <p:blipFill>
            <a:blip r:embed="rId3"/>
            <a:stretch>
              <a:fillRect/>
            </a:stretch>
          </p:blipFill>
          <p:spPr>
            <a:xfrm>
              <a:off x="7683503" y="960866"/>
              <a:ext cx="209550" cy="276225"/>
            </a:xfrm>
            <a:prstGeom prst="rect">
              <a:avLst/>
            </a:prstGeom>
          </p:spPr>
        </p:pic>
        <p:sp>
          <p:nvSpPr>
            <p:cNvPr id="14" name="Rectangle 13"/>
            <p:cNvSpPr/>
            <p:nvPr/>
          </p:nvSpPr>
          <p:spPr>
            <a:xfrm>
              <a:off x="496840" y="898393"/>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pic>
          <p:nvPicPr>
            <p:cNvPr id="4" name="Picture 3"/>
            <p:cNvPicPr>
              <a:picLocks noChangeAspect="1"/>
            </p:cNvPicPr>
            <p:nvPr/>
          </p:nvPicPr>
          <p:blipFill>
            <a:blip r:embed="rId4"/>
            <a:stretch>
              <a:fillRect/>
            </a:stretch>
          </p:blipFill>
          <p:spPr>
            <a:xfrm>
              <a:off x="2042460" y="733011"/>
              <a:ext cx="2771775" cy="952500"/>
            </a:xfrm>
            <a:prstGeom prst="rect">
              <a:avLst/>
            </a:prstGeom>
          </p:spPr>
        </p:pic>
      </p:grpSp>
      <p:sp>
        <p:nvSpPr>
          <p:cNvPr id="11" name="Rectangle 10"/>
          <p:cNvSpPr/>
          <p:nvPr/>
        </p:nvSpPr>
        <p:spPr>
          <a:xfrm>
            <a:off x="438565" y="1385441"/>
            <a:ext cx="11460708" cy="1200329"/>
          </a:xfrm>
          <a:prstGeom prst="rect">
            <a:avLst/>
          </a:prstGeom>
          <a:ln>
            <a:solidFill>
              <a:schemeClr val="accent1">
                <a:lumMod val="75000"/>
              </a:schemeClr>
            </a:solidFill>
          </a:ln>
        </p:spPr>
        <p:txBody>
          <a:bodyPr wrap="square">
            <a:spAutoFit/>
          </a:bodyPr>
          <a:lstStyle/>
          <a:p>
            <a:pPr algn="just" rtl="1"/>
            <a:r>
              <a:rPr lang="ar-IQ" dirty="0" smtClean="0"/>
              <a:t>مثال:</a:t>
            </a:r>
          </a:p>
          <a:p>
            <a:pPr algn="just" rtl="1"/>
            <a:r>
              <a:rPr lang="ar-IQ" dirty="0" smtClean="0"/>
              <a:t>في </a:t>
            </a:r>
            <a:r>
              <a:rPr lang="ar-IQ" dirty="0"/>
              <a:t>تجربة تشتت </a:t>
            </a:r>
            <a:r>
              <a:rPr lang="ar-IQ" dirty="0" smtClean="0"/>
              <a:t>نووي، </a:t>
            </a:r>
            <a:r>
              <a:rPr lang="ar-IQ" dirty="0"/>
              <a:t>يضرب شعاع من جسيمات ألفا 4-MeV (نوى الهيليوم) هدفًا يتكون من غاز الهيليوم ، بحيث يكون </a:t>
            </a:r>
            <a:r>
              <a:rPr lang="ar-IQ" dirty="0" smtClean="0"/>
              <a:t>للجسيم الساقط والجسيم المستهدف </a:t>
            </a:r>
            <a:r>
              <a:rPr lang="ar-IQ" dirty="0"/>
              <a:t>كتلة متساوية. إذا تم تشتيت جسيم ألفا الحادث بزاوية </a:t>
            </a:r>
            <a:r>
              <a:rPr lang="en-US" baseline="30000" dirty="0" smtClean="0"/>
              <a:t>o</a:t>
            </a:r>
            <a:r>
              <a:rPr lang="ar-IQ" dirty="0" smtClean="0"/>
              <a:t>30 </a:t>
            </a:r>
            <a:r>
              <a:rPr lang="ar-IQ" dirty="0"/>
              <a:t>في نظام المختبر ، </a:t>
            </a:r>
            <a:r>
              <a:rPr lang="ar-IQ" dirty="0" smtClean="0"/>
              <a:t>فاوجد طاقته </a:t>
            </a:r>
            <a:r>
              <a:rPr lang="ar-IQ" dirty="0"/>
              <a:t>الحركية والطاقة الحركية لارتداد </a:t>
            </a:r>
            <a:r>
              <a:rPr lang="ar-IQ" dirty="0" smtClean="0"/>
              <a:t>جسيم المستهدف، </a:t>
            </a:r>
            <a:r>
              <a:rPr lang="ar-IQ" dirty="0"/>
              <a:t>كجزء من الطاقة الحركية الأولية T </a:t>
            </a:r>
            <a:r>
              <a:rPr lang="ar-IQ" dirty="0" smtClean="0"/>
              <a:t>لجسيمة </a:t>
            </a:r>
            <a:r>
              <a:rPr lang="ar-IQ" dirty="0"/>
              <a:t>ألفا </a:t>
            </a:r>
            <a:r>
              <a:rPr lang="ar-IQ" dirty="0" smtClean="0"/>
              <a:t>الساقطة. </a:t>
            </a:r>
            <a:r>
              <a:rPr lang="ar-IQ" dirty="0"/>
              <a:t>(افترض أن الجسيم المستهدف في حالة سكون وأن الاصطدام مرن.)</a:t>
            </a:r>
          </a:p>
        </p:txBody>
      </p:sp>
      <p:pic>
        <p:nvPicPr>
          <p:cNvPr id="15" name="Picture 14"/>
          <p:cNvPicPr>
            <a:picLocks noChangeAspect="1"/>
          </p:cNvPicPr>
          <p:nvPr/>
        </p:nvPicPr>
        <p:blipFill>
          <a:blip r:embed="rId5"/>
          <a:stretch>
            <a:fillRect/>
          </a:stretch>
        </p:blipFill>
        <p:spPr>
          <a:xfrm>
            <a:off x="4303366" y="3180627"/>
            <a:ext cx="2362200" cy="819150"/>
          </a:xfrm>
          <a:prstGeom prst="rect">
            <a:avLst/>
          </a:prstGeom>
        </p:spPr>
      </p:pic>
      <p:pic>
        <p:nvPicPr>
          <p:cNvPr id="19" name="Picture 18"/>
          <p:cNvPicPr>
            <a:picLocks noChangeAspect="1"/>
          </p:cNvPicPr>
          <p:nvPr/>
        </p:nvPicPr>
        <p:blipFill>
          <a:blip r:embed="rId6"/>
          <a:stretch>
            <a:fillRect/>
          </a:stretch>
        </p:blipFill>
        <p:spPr>
          <a:xfrm>
            <a:off x="8723954" y="2669185"/>
            <a:ext cx="1133475" cy="428625"/>
          </a:xfrm>
          <a:prstGeom prst="rect">
            <a:avLst/>
          </a:prstGeom>
        </p:spPr>
      </p:pic>
      <p:pic>
        <p:nvPicPr>
          <p:cNvPr id="21" name="Picture 20"/>
          <p:cNvPicPr>
            <a:picLocks noChangeAspect="1"/>
          </p:cNvPicPr>
          <p:nvPr/>
        </p:nvPicPr>
        <p:blipFill>
          <a:blip r:embed="rId7"/>
          <a:stretch>
            <a:fillRect/>
          </a:stretch>
        </p:blipFill>
        <p:spPr>
          <a:xfrm>
            <a:off x="6888721" y="2733663"/>
            <a:ext cx="1219200" cy="285750"/>
          </a:xfrm>
          <a:prstGeom prst="rect">
            <a:avLst/>
          </a:prstGeom>
        </p:spPr>
      </p:pic>
      <p:pic>
        <p:nvPicPr>
          <p:cNvPr id="22" name="Picture 21"/>
          <p:cNvPicPr>
            <a:picLocks noChangeAspect="1"/>
          </p:cNvPicPr>
          <p:nvPr/>
        </p:nvPicPr>
        <p:blipFill>
          <a:blip r:embed="rId8"/>
          <a:stretch>
            <a:fillRect/>
          </a:stretch>
        </p:blipFill>
        <p:spPr>
          <a:xfrm>
            <a:off x="4591513" y="2733663"/>
            <a:ext cx="1676400" cy="266700"/>
          </a:xfrm>
          <a:prstGeom prst="rect">
            <a:avLst/>
          </a:prstGeom>
        </p:spPr>
      </p:pic>
      <p:pic>
        <p:nvPicPr>
          <p:cNvPr id="23" name="Picture 22"/>
          <p:cNvPicPr>
            <a:picLocks noChangeAspect="1"/>
          </p:cNvPicPr>
          <p:nvPr/>
        </p:nvPicPr>
        <p:blipFill>
          <a:blip r:embed="rId9"/>
          <a:stretch>
            <a:fillRect/>
          </a:stretch>
        </p:blipFill>
        <p:spPr>
          <a:xfrm>
            <a:off x="7670475" y="3134622"/>
            <a:ext cx="3343275" cy="1085850"/>
          </a:xfrm>
          <a:prstGeom prst="rect">
            <a:avLst/>
          </a:prstGeom>
        </p:spPr>
      </p:pic>
      <p:pic>
        <p:nvPicPr>
          <p:cNvPr id="24" name="Picture 23"/>
          <p:cNvPicPr>
            <a:picLocks noChangeAspect="1"/>
          </p:cNvPicPr>
          <p:nvPr/>
        </p:nvPicPr>
        <p:blipFill>
          <a:blip r:embed="rId10"/>
          <a:stretch>
            <a:fillRect/>
          </a:stretch>
        </p:blipFill>
        <p:spPr>
          <a:xfrm>
            <a:off x="3899835" y="4199620"/>
            <a:ext cx="3505200" cy="695325"/>
          </a:xfrm>
          <a:prstGeom prst="rect">
            <a:avLst/>
          </a:prstGeom>
        </p:spPr>
      </p:pic>
      <p:pic>
        <p:nvPicPr>
          <p:cNvPr id="25" name="Picture 24"/>
          <p:cNvPicPr>
            <a:picLocks noChangeAspect="1"/>
          </p:cNvPicPr>
          <p:nvPr/>
        </p:nvPicPr>
        <p:blipFill>
          <a:blip r:embed="rId11"/>
          <a:stretch>
            <a:fillRect/>
          </a:stretch>
        </p:blipFill>
        <p:spPr>
          <a:xfrm>
            <a:off x="7624132" y="4356059"/>
            <a:ext cx="3438525" cy="733425"/>
          </a:xfrm>
          <a:prstGeom prst="rect">
            <a:avLst/>
          </a:prstGeom>
        </p:spPr>
      </p:pic>
      <p:grpSp>
        <p:nvGrpSpPr>
          <p:cNvPr id="29" name="Group 28"/>
          <p:cNvGrpSpPr/>
          <p:nvPr/>
        </p:nvGrpSpPr>
        <p:grpSpPr>
          <a:xfrm>
            <a:off x="650758" y="5549888"/>
            <a:ext cx="11036322" cy="646331"/>
            <a:chOff x="702902" y="864176"/>
            <a:chExt cx="11036322" cy="646331"/>
          </a:xfrm>
        </p:grpSpPr>
        <p:sp>
          <p:nvSpPr>
            <p:cNvPr id="30" name="Rectangle 29"/>
            <p:cNvSpPr/>
            <p:nvPr/>
          </p:nvSpPr>
          <p:spPr>
            <a:xfrm>
              <a:off x="1696196" y="864176"/>
              <a:ext cx="10043028" cy="646331"/>
            </a:xfrm>
            <a:prstGeom prst="rect">
              <a:avLst/>
            </a:prstGeom>
          </p:spPr>
          <p:txBody>
            <a:bodyPr wrap="square">
              <a:spAutoFit/>
            </a:bodyPr>
            <a:lstStyle/>
            <a:p>
              <a:pPr algn="r" rtl="1"/>
              <a:r>
                <a:rPr lang="ar-IQ" dirty="0"/>
                <a:t>ما هي زاوية التشتت </a:t>
              </a:r>
              <a:r>
                <a:rPr lang="ar-IQ" dirty="0" smtClean="0"/>
                <a:t>بالنسبة لنظام مركز الكتلة والخاص بالمثال السابق (</a:t>
              </a:r>
              <a:r>
                <a:rPr lang="ar-IQ" dirty="0"/>
                <a:t>في تجربة تشتت نووي، يضرب شعاع من جسيمات ألفا 4-MeV (نوى الهيليوم) هدفًا يتكون من غاز </a:t>
              </a:r>
              <a:r>
                <a:rPr lang="ar-IQ" dirty="0" smtClean="0"/>
                <a:t>الهيليوم...................)؟</a:t>
              </a:r>
              <a:endParaRPr lang="ar-IQ" dirty="0"/>
            </a:p>
          </p:txBody>
        </p:sp>
        <p:sp>
          <p:nvSpPr>
            <p:cNvPr id="31" name="Rectangle 30"/>
            <p:cNvSpPr/>
            <p:nvPr/>
          </p:nvSpPr>
          <p:spPr>
            <a:xfrm>
              <a:off x="702902" y="986755"/>
              <a:ext cx="643509" cy="369332"/>
            </a:xfrm>
            <a:prstGeom prst="rect">
              <a:avLst/>
            </a:prstGeom>
            <a:solidFill>
              <a:schemeClr val="accent1">
                <a:lumMod val="40000"/>
                <a:lumOff val="60000"/>
              </a:schemeClr>
            </a:solidFill>
          </p:spPr>
          <p:txBody>
            <a:bodyPr wrap="none">
              <a:spAutoFit/>
            </a:bodyPr>
            <a:lstStyle/>
            <a:p>
              <a:r>
                <a:rPr lang="en-GB" b="1" dirty="0" smtClean="0"/>
                <a:t>H.W </a:t>
              </a:r>
              <a:endParaRPr lang="ar-IQ" b="1" dirty="0"/>
            </a:p>
          </p:txBody>
        </p:sp>
      </p:grpSp>
      <p:pic>
        <p:nvPicPr>
          <p:cNvPr id="3" name="Picture 2"/>
          <p:cNvPicPr>
            <a:picLocks noChangeAspect="1"/>
          </p:cNvPicPr>
          <p:nvPr/>
        </p:nvPicPr>
        <p:blipFill>
          <a:blip r:embed="rId12"/>
          <a:stretch>
            <a:fillRect/>
          </a:stretch>
        </p:blipFill>
        <p:spPr>
          <a:xfrm>
            <a:off x="588638" y="2778260"/>
            <a:ext cx="3381375" cy="2686050"/>
          </a:xfrm>
          <a:prstGeom prst="rect">
            <a:avLst/>
          </a:prstGeom>
        </p:spPr>
      </p:pic>
    </p:spTree>
    <p:extLst>
      <p:ext uri="{BB962C8B-B14F-4D97-AF65-F5344CB8AC3E}">
        <p14:creationId xmlns:p14="http://schemas.microsoft.com/office/powerpoint/2010/main" val="1475028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4</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694467" y="713727"/>
            <a:ext cx="6826795" cy="369332"/>
          </a:xfrm>
          <a:prstGeom prst="rect">
            <a:avLst/>
          </a:prstGeom>
          <a:solidFill>
            <a:schemeClr val="accent4">
              <a:lumMod val="60000"/>
              <a:lumOff val="40000"/>
            </a:schemeClr>
          </a:solidFill>
        </p:spPr>
        <p:txBody>
          <a:bodyPr wrap="square">
            <a:spAutoFit/>
          </a:bodyPr>
          <a:lstStyle/>
          <a:p>
            <a:r>
              <a:rPr lang="en-GB" dirty="0">
                <a:solidFill>
                  <a:srgbClr val="000000"/>
                </a:solidFill>
                <a:latin typeface="Helvetica" panose="020B0604020202020204" pitchFamily="34" charset="0"/>
              </a:rPr>
              <a:t>Introduction: </a:t>
            </a:r>
            <a:r>
              <a:rPr lang="en-GB" dirty="0" err="1">
                <a:solidFill>
                  <a:srgbClr val="000000"/>
                </a:solidFill>
                <a:latin typeface="Helvetica" panose="020B0604020202020204" pitchFamily="34" charset="0"/>
              </a:rPr>
              <a:t>Center</a:t>
            </a:r>
            <a:r>
              <a:rPr lang="en-GB" dirty="0">
                <a:solidFill>
                  <a:srgbClr val="000000"/>
                </a:solidFill>
                <a:latin typeface="Helvetica" panose="020B0604020202020204" pitchFamily="34" charset="0"/>
              </a:rPr>
              <a:t> of Mass </a:t>
            </a:r>
            <a:r>
              <a:rPr lang="en-GB" dirty="0" smtClean="0">
                <a:solidFill>
                  <a:srgbClr val="000000"/>
                </a:solidFill>
                <a:latin typeface="Helvetica" panose="020B0604020202020204" pitchFamily="34" charset="0"/>
              </a:rPr>
              <a:t>and Linear </a:t>
            </a:r>
            <a:r>
              <a:rPr lang="en-GB" dirty="0">
                <a:solidFill>
                  <a:srgbClr val="000000"/>
                </a:solidFill>
                <a:latin typeface="Helvetica" panose="020B0604020202020204" pitchFamily="34" charset="0"/>
              </a:rPr>
              <a:t>Momentum of a </a:t>
            </a:r>
            <a:r>
              <a:rPr lang="en-GB" dirty="0" smtClean="0">
                <a:solidFill>
                  <a:srgbClr val="000000"/>
                </a:solidFill>
                <a:latin typeface="Helvetica" panose="020B0604020202020204" pitchFamily="34" charset="0"/>
              </a:rPr>
              <a:t>System</a:t>
            </a:r>
            <a:endParaRPr lang="en-GB" dirty="0"/>
          </a:p>
        </p:txBody>
      </p:sp>
      <p:sp>
        <p:nvSpPr>
          <p:cNvPr id="13" name="Rectangle 12"/>
          <p:cNvSpPr/>
          <p:nvPr/>
        </p:nvSpPr>
        <p:spPr>
          <a:xfrm>
            <a:off x="676517" y="1332762"/>
            <a:ext cx="4229299" cy="369332"/>
          </a:xfrm>
          <a:prstGeom prst="rect">
            <a:avLst/>
          </a:prstGeom>
          <a:solidFill>
            <a:schemeClr val="accent6">
              <a:lumMod val="40000"/>
              <a:lumOff val="60000"/>
            </a:schemeClr>
          </a:solidFill>
        </p:spPr>
        <p:txBody>
          <a:bodyPr wrap="none">
            <a:spAutoFit/>
          </a:bodyPr>
          <a:lstStyle/>
          <a:p>
            <a:r>
              <a:rPr lang="en-GB" dirty="0"/>
              <a:t>For system consists of n particles of masses</a:t>
            </a:r>
          </a:p>
        </p:txBody>
      </p:sp>
      <p:pic>
        <p:nvPicPr>
          <p:cNvPr id="14" name="Picture 13"/>
          <p:cNvPicPr>
            <a:picLocks noChangeAspect="1"/>
          </p:cNvPicPr>
          <p:nvPr/>
        </p:nvPicPr>
        <p:blipFill>
          <a:blip r:embed="rId3"/>
          <a:stretch>
            <a:fillRect/>
          </a:stretch>
        </p:blipFill>
        <p:spPr>
          <a:xfrm>
            <a:off x="5161610" y="1461239"/>
            <a:ext cx="1352550" cy="219075"/>
          </a:xfrm>
          <a:prstGeom prst="rect">
            <a:avLst/>
          </a:prstGeom>
        </p:spPr>
      </p:pic>
      <p:pic>
        <p:nvPicPr>
          <p:cNvPr id="15" name="Picture 14"/>
          <p:cNvPicPr>
            <a:picLocks noChangeAspect="1"/>
          </p:cNvPicPr>
          <p:nvPr/>
        </p:nvPicPr>
        <p:blipFill>
          <a:blip r:embed="rId4"/>
          <a:stretch>
            <a:fillRect/>
          </a:stretch>
        </p:blipFill>
        <p:spPr>
          <a:xfrm>
            <a:off x="5207332" y="1924172"/>
            <a:ext cx="1152525" cy="171450"/>
          </a:xfrm>
          <a:prstGeom prst="rect">
            <a:avLst/>
          </a:prstGeom>
        </p:spPr>
      </p:pic>
      <p:sp>
        <p:nvSpPr>
          <p:cNvPr id="22" name="Rectangle 21"/>
          <p:cNvSpPr/>
          <p:nvPr/>
        </p:nvSpPr>
        <p:spPr>
          <a:xfrm>
            <a:off x="1190202" y="1778964"/>
            <a:ext cx="3971408" cy="369332"/>
          </a:xfrm>
          <a:prstGeom prst="rect">
            <a:avLst/>
          </a:prstGeom>
          <a:solidFill>
            <a:schemeClr val="accent6">
              <a:lumMod val="40000"/>
              <a:lumOff val="60000"/>
            </a:schemeClr>
          </a:solidFill>
        </p:spPr>
        <p:txBody>
          <a:bodyPr wrap="none">
            <a:spAutoFit/>
          </a:bodyPr>
          <a:lstStyle/>
          <a:p>
            <a:r>
              <a:rPr lang="en-GB" dirty="0"/>
              <a:t>whose position vectors are, respectively,</a:t>
            </a:r>
          </a:p>
        </p:txBody>
      </p:sp>
      <p:sp>
        <p:nvSpPr>
          <p:cNvPr id="25" name="Rectangle 24"/>
          <p:cNvSpPr/>
          <p:nvPr/>
        </p:nvSpPr>
        <p:spPr>
          <a:xfrm>
            <a:off x="676517" y="2460761"/>
            <a:ext cx="7553084" cy="646331"/>
          </a:xfrm>
          <a:prstGeom prst="rect">
            <a:avLst/>
          </a:prstGeom>
          <a:solidFill>
            <a:schemeClr val="accent6">
              <a:lumMod val="40000"/>
              <a:lumOff val="60000"/>
            </a:schemeClr>
          </a:solidFill>
        </p:spPr>
        <p:txBody>
          <a:bodyPr wrap="square">
            <a:spAutoFit/>
          </a:bodyPr>
          <a:lstStyle/>
          <a:p>
            <a:r>
              <a:rPr lang="en-GB" dirty="0" smtClean="0"/>
              <a:t>The </a:t>
            </a:r>
            <a:r>
              <a:rPr lang="en-GB" dirty="0" err="1"/>
              <a:t>center</a:t>
            </a:r>
            <a:r>
              <a:rPr lang="en-GB" dirty="0"/>
              <a:t> of mass of the system as </a:t>
            </a:r>
            <a:r>
              <a:rPr lang="en-GB" dirty="0" smtClean="0"/>
              <a:t>the a </a:t>
            </a:r>
            <a:r>
              <a:rPr lang="en-GB" dirty="0"/>
              <a:t>point whose position </a:t>
            </a:r>
            <a:r>
              <a:rPr lang="en-GB" dirty="0" smtClean="0"/>
              <a:t>vector       </a:t>
            </a:r>
          </a:p>
          <a:p>
            <a:r>
              <a:rPr lang="en-GB" dirty="0" smtClean="0"/>
              <a:t>is </a:t>
            </a:r>
            <a:r>
              <a:rPr lang="en-GB" dirty="0"/>
              <a:t>given by </a:t>
            </a:r>
          </a:p>
        </p:txBody>
      </p:sp>
      <p:pic>
        <p:nvPicPr>
          <p:cNvPr id="26" name="Picture 25"/>
          <p:cNvPicPr>
            <a:picLocks noChangeAspect="1"/>
          </p:cNvPicPr>
          <p:nvPr/>
        </p:nvPicPr>
        <p:blipFill>
          <a:blip r:embed="rId5"/>
          <a:stretch>
            <a:fillRect/>
          </a:stretch>
        </p:blipFill>
        <p:spPr>
          <a:xfrm>
            <a:off x="7373624" y="2550405"/>
            <a:ext cx="295275" cy="219075"/>
          </a:xfrm>
          <a:prstGeom prst="rect">
            <a:avLst/>
          </a:prstGeom>
        </p:spPr>
      </p:pic>
      <p:pic>
        <p:nvPicPr>
          <p:cNvPr id="27" name="Picture 26"/>
          <p:cNvPicPr>
            <a:picLocks noChangeAspect="1"/>
          </p:cNvPicPr>
          <p:nvPr/>
        </p:nvPicPr>
        <p:blipFill>
          <a:blip r:embed="rId6"/>
          <a:stretch>
            <a:fillRect/>
          </a:stretch>
        </p:blipFill>
        <p:spPr>
          <a:xfrm>
            <a:off x="1179992" y="3228718"/>
            <a:ext cx="2838450" cy="762000"/>
          </a:xfrm>
          <a:prstGeom prst="rect">
            <a:avLst/>
          </a:prstGeom>
        </p:spPr>
      </p:pic>
      <p:pic>
        <p:nvPicPr>
          <p:cNvPr id="28" name="Picture 27"/>
          <p:cNvPicPr>
            <a:picLocks noChangeAspect="1"/>
          </p:cNvPicPr>
          <p:nvPr/>
        </p:nvPicPr>
        <p:blipFill>
          <a:blip r:embed="rId7"/>
          <a:stretch>
            <a:fillRect/>
          </a:stretch>
        </p:blipFill>
        <p:spPr>
          <a:xfrm>
            <a:off x="4107193" y="3158128"/>
            <a:ext cx="962025" cy="733425"/>
          </a:xfrm>
          <a:prstGeom prst="rect">
            <a:avLst/>
          </a:prstGeom>
        </p:spPr>
      </p:pic>
      <p:pic>
        <p:nvPicPr>
          <p:cNvPr id="29" name="Picture 28"/>
          <p:cNvPicPr>
            <a:picLocks noChangeAspect="1"/>
          </p:cNvPicPr>
          <p:nvPr/>
        </p:nvPicPr>
        <p:blipFill>
          <a:blip r:embed="rId8"/>
          <a:stretch>
            <a:fillRect/>
          </a:stretch>
        </p:blipFill>
        <p:spPr>
          <a:xfrm>
            <a:off x="6596298" y="3501441"/>
            <a:ext cx="1227718" cy="466222"/>
          </a:xfrm>
          <a:prstGeom prst="rect">
            <a:avLst/>
          </a:prstGeom>
        </p:spPr>
      </p:pic>
      <p:sp>
        <p:nvSpPr>
          <p:cNvPr id="30" name="Rounded Rectangular Callout 29"/>
          <p:cNvSpPr/>
          <p:nvPr/>
        </p:nvSpPr>
        <p:spPr>
          <a:xfrm>
            <a:off x="6471750" y="3522081"/>
            <a:ext cx="1352266" cy="500439"/>
          </a:xfrm>
          <a:prstGeom prst="wedgeRoundRectCallout">
            <a:avLst>
              <a:gd name="adj1" fmla="val -169252"/>
              <a:gd name="adj2" fmla="val 794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9"/>
          <a:stretch>
            <a:fillRect/>
          </a:stretch>
        </p:blipFill>
        <p:spPr>
          <a:xfrm>
            <a:off x="1011688" y="4401744"/>
            <a:ext cx="1409700" cy="819150"/>
          </a:xfrm>
          <a:prstGeom prst="rect">
            <a:avLst/>
          </a:prstGeom>
        </p:spPr>
      </p:pic>
      <p:pic>
        <p:nvPicPr>
          <p:cNvPr id="32" name="Picture 31"/>
          <p:cNvPicPr>
            <a:picLocks noChangeAspect="1"/>
          </p:cNvPicPr>
          <p:nvPr/>
        </p:nvPicPr>
        <p:blipFill>
          <a:blip r:embed="rId10"/>
          <a:stretch>
            <a:fillRect/>
          </a:stretch>
        </p:blipFill>
        <p:spPr>
          <a:xfrm>
            <a:off x="2791166" y="4418906"/>
            <a:ext cx="1600200" cy="847725"/>
          </a:xfrm>
          <a:prstGeom prst="rect">
            <a:avLst/>
          </a:prstGeom>
        </p:spPr>
      </p:pic>
      <p:pic>
        <p:nvPicPr>
          <p:cNvPr id="33" name="Picture 32"/>
          <p:cNvPicPr>
            <a:picLocks noChangeAspect="1"/>
          </p:cNvPicPr>
          <p:nvPr/>
        </p:nvPicPr>
        <p:blipFill>
          <a:blip r:embed="rId11"/>
          <a:stretch>
            <a:fillRect/>
          </a:stretch>
        </p:blipFill>
        <p:spPr>
          <a:xfrm>
            <a:off x="4648745" y="4416031"/>
            <a:ext cx="1419225" cy="790575"/>
          </a:xfrm>
          <a:prstGeom prst="rect">
            <a:avLst/>
          </a:prstGeom>
        </p:spPr>
      </p:pic>
      <p:pic>
        <p:nvPicPr>
          <p:cNvPr id="34" name="Picture 33"/>
          <p:cNvPicPr>
            <a:picLocks noChangeAspect="1"/>
          </p:cNvPicPr>
          <p:nvPr/>
        </p:nvPicPr>
        <p:blipFill>
          <a:blip r:embed="rId12"/>
          <a:stretch>
            <a:fillRect/>
          </a:stretch>
        </p:blipFill>
        <p:spPr>
          <a:xfrm>
            <a:off x="8041240" y="704593"/>
            <a:ext cx="4102411" cy="3734385"/>
          </a:xfrm>
          <a:prstGeom prst="rect">
            <a:avLst/>
          </a:prstGeom>
        </p:spPr>
      </p:pic>
      <p:sp>
        <p:nvSpPr>
          <p:cNvPr id="35" name="Rectangle 34"/>
          <p:cNvSpPr/>
          <p:nvPr/>
        </p:nvSpPr>
        <p:spPr>
          <a:xfrm>
            <a:off x="496841" y="5267367"/>
            <a:ext cx="10823690" cy="369332"/>
          </a:xfrm>
          <a:prstGeom prst="rect">
            <a:avLst/>
          </a:prstGeom>
          <a:solidFill>
            <a:schemeClr val="accent6">
              <a:lumMod val="40000"/>
              <a:lumOff val="60000"/>
            </a:schemeClr>
          </a:solidFill>
        </p:spPr>
        <p:txBody>
          <a:bodyPr wrap="square">
            <a:spAutoFit/>
          </a:bodyPr>
          <a:lstStyle/>
          <a:p>
            <a:r>
              <a:rPr lang="en-GB" dirty="0" smtClean="0"/>
              <a:t>The </a:t>
            </a:r>
            <a:r>
              <a:rPr lang="en-GB" dirty="0"/>
              <a:t>linear momentum p of the system as the vector sum of the </a:t>
            </a:r>
            <a:r>
              <a:rPr lang="en-GB" dirty="0" smtClean="0"/>
              <a:t>linear momenta </a:t>
            </a:r>
            <a:r>
              <a:rPr lang="en-GB" dirty="0"/>
              <a:t>of the individual particles, namely,</a:t>
            </a:r>
          </a:p>
        </p:txBody>
      </p:sp>
      <p:pic>
        <p:nvPicPr>
          <p:cNvPr id="36" name="Picture 35"/>
          <p:cNvPicPr>
            <a:picLocks noChangeAspect="1"/>
          </p:cNvPicPr>
          <p:nvPr/>
        </p:nvPicPr>
        <p:blipFill>
          <a:blip r:embed="rId13"/>
          <a:stretch>
            <a:fillRect/>
          </a:stretch>
        </p:blipFill>
        <p:spPr>
          <a:xfrm>
            <a:off x="773563" y="5747374"/>
            <a:ext cx="1885950" cy="495300"/>
          </a:xfrm>
          <a:prstGeom prst="rect">
            <a:avLst/>
          </a:prstGeom>
        </p:spPr>
      </p:pic>
      <p:pic>
        <p:nvPicPr>
          <p:cNvPr id="37" name="Picture 36"/>
          <p:cNvPicPr>
            <a:picLocks noChangeAspect="1"/>
          </p:cNvPicPr>
          <p:nvPr/>
        </p:nvPicPr>
        <p:blipFill>
          <a:blip r:embed="rId14"/>
          <a:stretch>
            <a:fillRect/>
          </a:stretch>
        </p:blipFill>
        <p:spPr>
          <a:xfrm>
            <a:off x="3591266" y="5826917"/>
            <a:ext cx="885825" cy="361950"/>
          </a:xfrm>
          <a:prstGeom prst="rect">
            <a:avLst/>
          </a:prstGeom>
        </p:spPr>
      </p:pic>
      <p:pic>
        <p:nvPicPr>
          <p:cNvPr id="38" name="Picture 37"/>
          <p:cNvPicPr>
            <a:picLocks noChangeAspect="1"/>
          </p:cNvPicPr>
          <p:nvPr/>
        </p:nvPicPr>
        <p:blipFill>
          <a:blip r:embed="rId15"/>
          <a:stretch>
            <a:fillRect/>
          </a:stretch>
        </p:blipFill>
        <p:spPr>
          <a:xfrm>
            <a:off x="5611931" y="5868420"/>
            <a:ext cx="895350" cy="323850"/>
          </a:xfrm>
          <a:prstGeom prst="rect">
            <a:avLst/>
          </a:prstGeom>
        </p:spPr>
      </p:pic>
      <p:sp>
        <p:nvSpPr>
          <p:cNvPr id="39" name="Rounded Rectangular Callout 38"/>
          <p:cNvSpPr/>
          <p:nvPr/>
        </p:nvSpPr>
        <p:spPr>
          <a:xfrm>
            <a:off x="3453224" y="5787470"/>
            <a:ext cx="1098574" cy="446632"/>
          </a:xfrm>
          <a:prstGeom prst="wedgeRoundRectCallout">
            <a:avLst>
              <a:gd name="adj1" fmla="val 465666"/>
              <a:gd name="adj2" fmla="val -55508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ular Callout 39"/>
          <p:cNvSpPr/>
          <p:nvPr/>
        </p:nvSpPr>
        <p:spPr>
          <a:xfrm>
            <a:off x="5518683" y="5810227"/>
            <a:ext cx="1098574" cy="446632"/>
          </a:xfrm>
          <a:prstGeom prst="wedgeRoundRectCallout">
            <a:avLst>
              <a:gd name="adj1" fmla="val -458883"/>
              <a:gd name="adj2" fmla="val 2421"/>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ular Callout 40"/>
          <p:cNvSpPr/>
          <p:nvPr/>
        </p:nvSpPr>
        <p:spPr>
          <a:xfrm>
            <a:off x="7328764" y="2422832"/>
            <a:ext cx="340135" cy="500439"/>
          </a:xfrm>
          <a:prstGeom prst="wedgeRoundRectCallout">
            <a:avLst>
              <a:gd name="adj1" fmla="val 489582"/>
              <a:gd name="adj2" fmla="val 13919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40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1+#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ppt_x"/>
                                          </p:val>
                                        </p:tav>
                                        <p:tav tm="100000">
                                          <p:val>
                                            <p:strVal val="#ppt_x"/>
                                          </p:val>
                                        </p:tav>
                                      </p:tavLst>
                                    </p:anim>
                                    <p:anim calcmode="lin" valueType="num">
                                      <p:cBhvr additive="base">
                                        <p:cTn id="1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5" grpId="0" animBg="1"/>
      <p:bldP spid="30" grpId="0" animBg="1"/>
      <p:bldP spid="35"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5</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586992" y="695218"/>
            <a:ext cx="4890504" cy="400110"/>
          </a:xfrm>
          <a:prstGeom prst="rect">
            <a:avLst/>
          </a:prstGeom>
          <a:solidFill>
            <a:schemeClr val="accent4">
              <a:lumMod val="60000"/>
              <a:lumOff val="40000"/>
            </a:schemeClr>
          </a:solidFill>
        </p:spPr>
        <p:txBody>
          <a:bodyPr wrap="square">
            <a:spAutoFit/>
          </a:bodyPr>
          <a:lstStyle/>
          <a:p>
            <a:r>
              <a:rPr lang="en-GB" sz="2000" b="1" dirty="0"/>
              <a:t>Suppose now that there are external </a:t>
            </a:r>
            <a:r>
              <a:rPr lang="en-GB" sz="2000" b="1" dirty="0" smtClean="0"/>
              <a:t>forces</a:t>
            </a:r>
            <a:endParaRPr lang="en-GB" sz="2000" b="1" dirty="0"/>
          </a:p>
        </p:txBody>
      </p:sp>
      <p:pic>
        <p:nvPicPr>
          <p:cNvPr id="4" name="Picture 3"/>
          <p:cNvPicPr>
            <a:picLocks noChangeAspect="1"/>
          </p:cNvPicPr>
          <p:nvPr/>
        </p:nvPicPr>
        <p:blipFill>
          <a:blip r:embed="rId3"/>
          <a:stretch>
            <a:fillRect/>
          </a:stretch>
        </p:blipFill>
        <p:spPr>
          <a:xfrm>
            <a:off x="6059606" y="643590"/>
            <a:ext cx="3351304" cy="416042"/>
          </a:xfrm>
          <a:prstGeom prst="rect">
            <a:avLst/>
          </a:prstGeom>
        </p:spPr>
      </p:pic>
      <p:sp>
        <p:nvSpPr>
          <p:cNvPr id="9" name="Rectangle 8"/>
          <p:cNvSpPr/>
          <p:nvPr/>
        </p:nvSpPr>
        <p:spPr>
          <a:xfrm>
            <a:off x="496840" y="1291954"/>
            <a:ext cx="4435768" cy="461665"/>
          </a:xfrm>
          <a:prstGeom prst="rect">
            <a:avLst/>
          </a:prstGeom>
        </p:spPr>
        <p:txBody>
          <a:bodyPr wrap="square">
            <a:spAutoFit/>
          </a:bodyPr>
          <a:lstStyle/>
          <a:p>
            <a:r>
              <a:rPr lang="en-GB" sz="2400" dirty="0" smtClean="0"/>
              <a:t>Acting </a:t>
            </a:r>
            <a:r>
              <a:rPr lang="en-GB" sz="2400" dirty="0"/>
              <a:t>on the respective particles:</a:t>
            </a:r>
          </a:p>
        </p:txBody>
      </p:sp>
      <p:pic>
        <p:nvPicPr>
          <p:cNvPr id="11" name="Picture 10"/>
          <p:cNvPicPr>
            <a:picLocks noChangeAspect="1"/>
          </p:cNvPicPr>
          <p:nvPr/>
        </p:nvPicPr>
        <p:blipFill>
          <a:blip r:embed="rId4"/>
          <a:stretch>
            <a:fillRect/>
          </a:stretch>
        </p:blipFill>
        <p:spPr>
          <a:xfrm>
            <a:off x="4818926" y="1104518"/>
            <a:ext cx="3365849" cy="1028454"/>
          </a:xfrm>
          <a:prstGeom prst="rect">
            <a:avLst/>
          </a:prstGeom>
        </p:spPr>
      </p:pic>
      <p:pic>
        <p:nvPicPr>
          <p:cNvPr id="13" name="Picture 12"/>
          <p:cNvPicPr>
            <a:picLocks noChangeAspect="1"/>
          </p:cNvPicPr>
          <p:nvPr/>
        </p:nvPicPr>
        <p:blipFill>
          <a:blip r:embed="rId5"/>
          <a:stretch>
            <a:fillRect/>
          </a:stretch>
        </p:blipFill>
        <p:spPr>
          <a:xfrm>
            <a:off x="8736986" y="1428428"/>
            <a:ext cx="944116" cy="384047"/>
          </a:xfrm>
          <a:prstGeom prst="rect">
            <a:avLst/>
          </a:prstGeom>
        </p:spPr>
      </p:pic>
      <p:pic>
        <p:nvPicPr>
          <p:cNvPr id="14" name="Picture 13"/>
          <p:cNvPicPr>
            <a:picLocks noChangeAspect="1"/>
          </p:cNvPicPr>
          <p:nvPr/>
        </p:nvPicPr>
        <p:blipFill>
          <a:blip r:embed="rId6"/>
          <a:stretch>
            <a:fillRect/>
          </a:stretch>
        </p:blipFill>
        <p:spPr>
          <a:xfrm>
            <a:off x="2442957" y="2069948"/>
            <a:ext cx="3616649" cy="1002204"/>
          </a:xfrm>
          <a:prstGeom prst="rect">
            <a:avLst/>
          </a:prstGeom>
        </p:spPr>
      </p:pic>
      <p:pic>
        <p:nvPicPr>
          <p:cNvPr id="15" name="Picture 14"/>
          <p:cNvPicPr>
            <a:picLocks noChangeAspect="1"/>
          </p:cNvPicPr>
          <p:nvPr/>
        </p:nvPicPr>
        <p:blipFill>
          <a:blip r:embed="rId7"/>
          <a:stretch>
            <a:fillRect/>
          </a:stretch>
        </p:blipFill>
        <p:spPr>
          <a:xfrm>
            <a:off x="6500224" y="2334436"/>
            <a:ext cx="1444345" cy="577738"/>
          </a:xfrm>
          <a:prstGeom prst="rect">
            <a:avLst/>
          </a:prstGeom>
        </p:spPr>
      </p:pic>
      <p:pic>
        <p:nvPicPr>
          <p:cNvPr id="19" name="Picture 18"/>
          <p:cNvPicPr>
            <a:picLocks noChangeAspect="1"/>
          </p:cNvPicPr>
          <p:nvPr/>
        </p:nvPicPr>
        <p:blipFill>
          <a:blip r:embed="rId8"/>
          <a:stretch>
            <a:fillRect/>
          </a:stretch>
        </p:blipFill>
        <p:spPr>
          <a:xfrm>
            <a:off x="3975870" y="3702044"/>
            <a:ext cx="2473811" cy="853537"/>
          </a:xfrm>
          <a:prstGeom prst="rect">
            <a:avLst/>
          </a:prstGeom>
          <a:solidFill>
            <a:schemeClr val="accent6">
              <a:lumMod val="40000"/>
              <a:lumOff val="60000"/>
            </a:schemeClr>
          </a:solidFill>
          <a:ln w="38100">
            <a:solidFill>
              <a:schemeClr val="accent1"/>
            </a:solidFill>
          </a:ln>
        </p:spPr>
      </p:pic>
      <p:sp>
        <p:nvSpPr>
          <p:cNvPr id="21" name="Rectangle 20"/>
          <p:cNvSpPr/>
          <p:nvPr/>
        </p:nvSpPr>
        <p:spPr>
          <a:xfrm>
            <a:off x="7167070" y="3447206"/>
            <a:ext cx="4589846" cy="461665"/>
          </a:xfrm>
          <a:prstGeom prst="rect">
            <a:avLst/>
          </a:prstGeom>
          <a:solidFill>
            <a:schemeClr val="accent1">
              <a:lumMod val="40000"/>
              <a:lumOff val="60000"/>
            </a:schemeClr>
          </a:solidFill>
        </p:spPr>
        <p:txBody>
          <a:bodyPr wrap="none">
            <a:spAutoFit/>
          </a:bodyPr>
          <a:lstStyle/>
          <a:p>
            <a:r>
              <a:rPr lang="en-GB" sz="2400" dirty="0"/>
              <a:t>from the law of action and reaction</a:t>
            </a:r>
          </a:p>
        </p:txBody>
      </p:sp>
      <p:sp>
        <p:nvSpPr>
          <p:cNvPr id="23" name="Rounded Rectangular Callout 22"/>
          <p:cNvSpPr/>
          <p:nvPr/>
        </p:nvSpPr>
        <p:spPr>
          <a:xfrm>
            <a:off x="6260016" y="2363302"/>
            <a:ext cx="1924759" cy="563567"/>
          </a:xfrm>
          <a:prstGeom prst="wedgeRoundRectCallout">
            <a:avLst>
              <a:gd name="adj1" fmla="val 62605"/>
              <a:gd name="adj2" fmla="val 149774"/>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13567" y="3884619"/>
            <a:ext cx="2817119" cy="369332"/>
          </a:xfrm>
          <a:prstGeom prst="rect">
            <a:avLst/>
          </a:prstGeom>
          <a:solidFill>
            <a:schemeClr val="accent1">
              <a:lumMod val="40000"/>
              <a:lumOff val="60000"/>
            </a:schemeClr>
          </a:solidFill>
        </p:spPr>
        <p:txBody>
          <a:bodyPr wrap="square">
            <a:spAutoFit/>
          </a:bodyPr>
          <a:lstStyle/>
          <a:p>
            <a:r>
              <a:rPr lang="en-GB" dirty="0" smtClean="0">
                <a:solidFill>
                  <a:srgbClr val="000000"/>
                </a:solidFill>
                <a:latin typeface="Times-Roman"/>
              </a:rPr>
              <a:t>The </a:t>
            </a:r>
            <a:r>
              <a:rPr lang="en-GB" dirty="0">
                <a:solidFill>
                  <a:srgbClr val="000000"/>
                </a:solidFill>
                <a:latin typeface="Times-Roman"/>
              </a:rPr>
              <a:t>double sum </a:t>
            </a:r>
            <a:r>
              <a:rPr lang="en-GB" dirty="0" smtClean="0">
                <a:solidFill>
                  <a:srgbClr val="000000"/>
                </a:solidFill>
                <a:latin typeface="Times-Roman"/>
              </a:rPr>
              <a:t>vanishes</a:t>
            </a:r>
            <a:endParaRPr lang="en-GB" dirty="0"/>
          </a:p>
        </p:txBody>
      </p:sp>
      <p:sp>
        <p:nvSpPr>
          <p:cNvPr id="25" name="Rounded Rectangular Callout 24"/>
          <p:cNvSpPr/>
          <p:nvPr/>
        </p:nvSpPr>
        <p:spPr>
          <a:xfrm>
            <a:off x="3535925" y="2062039"/>
            <a:ext cx="1396683" cy="1087076"/>
          </a:xfrm>
          <a:prstGeom prst="wedgeRoundRectCallout">
            <a:avLst>
              <a:gd name="adj1" fmla="val -147149"/>
              <a:gd name="adj2" fmla="val 116041"/>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58283" y="4857212"/>
            <a:ext cx="10856631" cy="1200329"/>
          </a:xfrm>
          <a:prstGeom prst="rect">
            <a:avLst/>
          </a:prstGeom>
          <a:solidFill>
            <a:schemeClr val="accent6">
              <a:lumMod val="40000"/>
              <a:lumOff val="60000"/>
            </a:schemeClr>
          </a:solidFill>
        </p:spPr>
        <p:txBody>
          <a:bodyPr wrap="square">
            <a:spAutoFit/>
          </a:bodyPr>
          <a:lstStyle/>
          <a:p>
            <a:r>
              <a:rPr lang="en-GB" sz="2400" dirty="0">
                <a:solidFill>
                  <a:srgbClr val="000000"/>
                </a:solidFill>
                <a:latin typeface="Helvetica" panose="020B0604020202020204" pitchFamily="34" charset="0"/>
              </a:rPr>
              <a:t>In </a:t>
            </a:r>
            <a:r>
              <a:rPr lang="en-GB" sz="2400" dirty="0">
                <a:solidFill>
                  <a:srgbClr val="000000"/>
                </a:solidFill>
                <a:latin typeface="Times-Roman"/>
              </a:rPr>
              <a:t>words: The acceleration of the </a:t>
            </a:r>
            <a:r>
              <a:rPr lang="en-GB" sz="2400" dirty="0" err="1">
                <a:solidFill>
                  <a:srgbClr val="000000"/>
                </a:solidFill>
                <a:latin typeface="Times-Roman"/>
              </a:rPr>
              <a:t>center</a:t>
            </a:r>
            <a:r>
              <a:rPr lang="en-GB" sz="2400" dirty="0">
                <a:solidFill>
                  <a:srgbClr val="000000"/>
                </a:solidFill>
                <a:latin typeface="Times-Roman"/>
              </a:rPr>
              <a:t> of mass of a system of particles is the </a:t>
            </a:r>
            <a:r>
              <a:rPr lang="en-GB" sz="2400" dirty="0" smtClean="0">
                <a:solidFill>
                  <a:srgbClr val="000000"/>
                </a:solidFill>
                <a:latin typeface="Times-Roman"/>
              </a:rPr>
              <a:t>same as </a:t>
            </a:r>
            <a:r>
              <a:rPr lang="en-GB" sz="2400" dirty="0">
                <a:solidFill>
                  <a:srgbClr val="000000"/>
                </a:solidFill>
                <a:latin typeface="Times-Roman"/>
              </a:rPr>
              <a:t>that of a single particle having a mass equal to the total mass of the system </a:t>
            </a:r>
            <a:r>
              <a:rPr lang="en-GB" sz="2400" dirty="0" smtClean="0">
                <a:solidFill>
                  <a:srgbClr val="000000"/>
                </a:solidFill>
                <a:latin typeface="Times-Roman"/>
              </a:rPr>
              <a:t>and acted </a:t>
            </a:r>
            <a:r>
              <a:rPr lang="en-GB" sz="2400" dirty="0">
                <a:solidFill>
                  <a:srgbClr val="000000"/>
                </a:solidFill>
                <a:latin typeface="Times-Roman"/>
              </a:rPr>
              <a:t>on by the sum of the external forces.</a:t>
            </a:r>
            <a:r>
              <a:rPr lang="en-GB" sz="2400" dirty="0"/>
              <a:t> </a:t>
            </a:r>
          </a:p>
        </p:txBody>
      </p:sp>
    </p:spTree>
    <p:extLst>
      <p:ext uri="{BB962C8B-B14F-4D97-AF65-F5344CB8AC3E}">
        <p14:creationId xmlns:p14="http://schemas.microsoft.com/office/powerpoint/2010/main" val="2969293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3" grpId="0" animBg="1"/>
      <p:bldP spid="22"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6</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56890" y="712376"/>
            <a:ext cx="7073465" cy="369332"/>
          </a:xfrm>
          <a:prstGeom prst="rect">
            <a:avLst/>
          </a:prstGeom>
          <a:solidFill>
            <a:schemeClr val="accent4">
              <a:lumMod val="40000"/>
              <a:lumOff val="60000"/>
            </a:schemeClr>
          </a:solidFill>
        </p:spPr>
        <p:txBody>
          <a:bodyPr wrap="square">
            <a:spAutoFit/>
          </a:bodyPr>
          <a:lstStyle/>
          <a:p>
            <a:r>
              <a:rPr lang="en-GB" dirty="0">
                <a:solidFill>
                  <a:srgbClr val="000000"/>
                </a:solidFill>
                <a:latin typeface="Times-Roman"/>
              </a:rPr>
              <a:t>example, a swarm of particles moving in a uniform gravitational </a:t>
            </a:r>
            <a:r>
              <a:rPr lang="en-GB" dirty="0" smtClean="0">
                <a:solidFill>
                  <a:srgbClr val="000000"/>
                </a:solidFill>
                <a:latin typeface="Times-Roman"/>
              </a:rPr>
              <a:t>field</a:t>
            </a:r>
            <a:endParaRPr lang="en-GB" dirty="0"/>
          </a:p>
        </p:txBody>
      </p:sp>
      <p:pic>
        <p:nvPicPr>
          <p:cNvPr id="4" name="Picture 3"/>
          <p:cNvPicPr>
            <a:picLocks noChangeAspect="1"/>
          </p:cNvPicPr>
          <p:nvPr/>
        </p:nvPicPr>
        <p:blipFill>
          <a:blip r:embed="rId3"/>
          <a:stretch>
            <a:fillRect/>
          </a:stretch>
        </p:blipFill>
        <p:spPr>
          <a:xfrm>
            <a:off x="2588438" y="1242990"/>
            <a:ext cx="1306821" cy="496261"/>
          </a:xfrm>
          <a:prstGeom prst="rect">
            <a:avLst/>
          </a:prstGeom>
        </p:spPr>
      </p:pic>
      <p:sp>
        <p:nvSpPr>
          <p:cNvPr id="9" name="Rectangle 8"/>
          <p:cNvSpPr/>
          <p:nvPr/>
        </p:nvSpPr>
        <p:spPr>
          <a:xfrm>
            <a:off x="781426" y="1300332"/>
            <a:ext cx="1639308" cy="369332"/>
          </a:xfrm>
          <a:prstGeom prst="rect">
            <a:avLst/>
          </a:prstGeom>
        </p:spPr>
        <p:txBody>
          <a:bodyPr wrap="square">
            <a:spAutoFit/>
          </a:bodyPr>
          <a:lstStyle/>
          <a:p>
            <a:r>
              <a:rPr lang="en-GB" dirty="0">
                <a:solidFill>
                  <a:srgbClr val="000000"/>
                </a:solidFill>
                <a:latin typeface="Times-Roman"/>
              </a:rPr>
              <a:t>each particle,</a:t>
            </a:r>
            <a:r>
              <a:rPr lang="en-GB" dirty="0"/>
              <a:t> </a:t>
            </a:r>
          </a:p>
        </p:txBody>
      </p:sp>
      <p:pic>
        <p:nvPicPr>
          <p:cNvPr id="11" name="Picture 10"/>
          <p:cNvPicPr>
            <a:picLocks noChangeAspect="1"/>
          </p:cNvPicPr>
          <p:nvPr/>
        </p:nvPicPr>
        <p:blipFill>
          <a:blip r:embed="rId4"/>
          <a:stretch>
            <a:fillRect/>
          </a:stretch>
        </p:blipFill>
        <p:spPr>
          <a:xfrm>
            <a:off x="1406037" y="1880731"/>
            <a:ext cx="2822768" cy="679062"/>
          </a:xfrm>
          <a:prstGeom prst="rect">
            <a:avLst/>
          </a:prstGeom>
        </p:spPr>
      </p:pic>
      <p:pic>
        <p:nvPicPr>
          <p:cNvPr id="12" name="Picture 11"/>
          <p:cNvPicPr>
            <a:picLocks noChangeAspect="1"/>
          </p:cNvPicPr>
          <p:nvPr/>
        </p:nvPicPr>
        <p:blipFill>
          <a:blip r:embed="rId5"/>
          <a:stretch>
            <a:fillRect/>
          </a:stretch>
        </p:blipFill>
        <p:spPr>
          <a:xfrm>
            <a:off x="1740110" y="2545523"/>
            <a:ext cx="1073631" cy="375771"/>
          </a:xfrm>
          <a:prstGeom prst="rect">
            <a:avLst/>
          </a:prstGeom>
        </p:spPr>
      </p:pic>
      <p:sp>
        <p:nvSpPr>
          <p:cNvPr id="15" name="Rectangle 14"/>
          <p:cNvSpPr/>
          <p:nvPr/>
        </p:nvSpPr>
        <p:spPr>
          <a:xfrm>
            <a:off x="781425" y="3817994"/>
            <a:ext cx="7435295" cy="369332"/>
          </a:xfrm>
          <a:prstGeom prst="rect">
            <a:avLst/>
          </a:prstGeom>
          <a:solidFill>
            <a:schemeClr val="accent1">
              <a:lumMod val="20000"/>
              <a:lumOff val="80000"/>
            </a:schemeClr>
          </a:solidFill>
        </p:spPr>
        <p:txBody>
          <a:bodyPr wrap="square">
            <a:spAutoFit/>
          </a:bodyPr>
          <a:lstStyle/>
          <a:p>
            <a:r>
              <a:rPr lang="en-GB" dirty="0"/>
              <a:t>In the special case in which no external forces are acting on a system </a:t>
            </a:r>
          </a:p>
        </p:txBody>
      </p:sp>
      <p:pic>
        <p:nvPicPr>
          <p:cNvPr id="19" name="Picture 18"/>
          <p:cNvPicPr>
            <a:picLocks noChangeAspect="1"/>
          </p:cNvPicPr>
          <p:nvPr/>
        </p:nvPicPr>
        <p:blipFill>
          <a:blip r:embed="rId6"/>
          <a:stretch>
            <a:fillRect/>
          </a:stretch>
        </p:blipFill>
        <p:spPr>
          <a:xfrm>
            <a:off x="8906159" y="3731212"/>
            <a:ext cx="2037871" cy="454602"/>
          </a:xfrm>
          <a:prstGeom prst="rect">
            <a:avLst/>
          </a:prstGeom>
        </p:spPr>
      </p:pic>
      <p:pic>
        <p:nvPicPr>
          <p:cNvPr id="21" name="Picture 20"/>
          <p:cNvPicPr>
            <a:picLocks noChangeAspect="1"/>
          </p:cNvPicPr>
          <p:nvPr/>
        </p:nvPicPr>
        <p:blipFill>
          <a:blip r:embed="rId7"/>
          <a:stretch>
            <a:fillRect/>
          </a:stretch>
        </p:blipFill>
        <p:spPr>
          <a:xfrm>
            <a:off x="1611737" y="4423671"/>
            <a:ext cx="3641700" cy="344858"/>
          </a:xfrm>
          <a:prstGeom prst="rect">
            <a:avLst/>
          </a:prstGeom>
        </p:spPr>
      </p:pic>
      <p:pic>
        <p:nvPicPr>
          <p:cNvPr id="22" name="Picture 21"/>
          <p:cNvPicPr>
            <a:picLocks noChangeAspect="1"/>
          </p:cNvPicPr>
          <p:nvPr/>
        </p:nvPicPr>
        <p:blipFill>
          <a:blip r:embed="rId8"/>
          <a:stretch>
            <a:fillRect/>
          </a:stretch>
        </p:blipFill>
        <p:spPr>
          <a:xfrm>
            <a:off x="2211645" y="5584740"/>
            <a:ext cx="3739818" cy="728715"/>
          </a:xfrm>
          <a:prstGeom prst="rect">
            <a:avLst/>
          </a:prstGeom>
        </p:spPr>
      </p:pic>
      <p:sp>
        <p:nvSpPr>
          <p:cNvPr id="23" name="Rectangle 22"/>
          <p:cNvSpPr/>
          <p:nvPr/>
        </p:nvSpPr>
        <p:spPr>
          <a:xfrm>
            <a:off x="756890" y="5023634"/>
            <a:ext cx="5846216" cy="369332"/>
          </a:xfrm>
          <a:prstGeom prst="rect">
            <a:avLst/>
          </a:prstGeom>
          <a:solidFill>
            <a:schemeClr val="accent1">
              <a:lumMod val="20000"/>
              <a:lumOff val="80000"/>
            </a:schemeClr>
          </a:solidFill>
        </p:spPr>
        <p:txBody>
          <a:bodyPr wrap="none">
            <a:spAutoFit/>
          </a:bodyPr>
          <a:lstStyle/>
          <a:p>
            <a:r>
              <a:rPr lang="en-GB" dirty="0"/>
              <a:t>Thus, the linear momentum of the system remains constant:</a:t>
            </a:r>
          </a:p>
        </p:txBody>
      </p:sp>
      <p:sp>
        <p:nvSpPr>
          <p:cNvPr id="24" name="Rectangle 23"/>
          <p:cNvSpPr/>
          <p:nvPr/>
        </p:nvSpPr>
        <p:spPr>
          <a:xfrm>
            <a:off x="756890" y="3150726"/>
            <a:ext cx="6519673" cy="369332"/>
          </a:xfrm>
          <a:prstGeom prst="rect">
            <a:avLst/>
          </a:prstGeom>
          <a:solidFill>
            <a:schemeClr val="accent1">
              <a:lumMod val="20000"/>
              <a:lumOff val="80000"/>
            </a:schemeClr>
          </a:solidFill>
        </p:spPr>
        <p:txBody>
          <a:bodyPr wrap="square">
            <a:spAutoFit/>
          </a:bodyPr>
          <a:lstStyle/>
          <a:p>
            <a:r>
              <a:rPr lang="en-GB" dirty="0"/>
              <a:t>This is the same as the equation for a single particle or projectile.</a:t>
            </a:r>
          </a:p>
        </p:txBody>
      </p:sp>
    </p:spTree>
    <p:extLst>
      <p:ext uri="{BB962C8B-B14F-4D97-AF65-F5344CB8AC3E}">
        <p14:creationId xmlns:p14="http://schemas.microsoft.com/office/powerpoint/2010/main" val="3198628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7</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4" name="Rectangle 3"/>
          <p:cNvSpPr/>
          <p:nvPr/>
        </p:nvSpPr>
        <p:spPr>
          <a:xfrm>
            <a:off x="703385" y="606523"/>
            <a:ext cx="10501428" cy="1569660"/>
          </a:xfrm>
          <a:prstGeom prst="rect">
            <a:avLst/>
          </a:prstGeom>
          <a:solidFill>
            <a:schemeClr val="accent1">
              <a:lumMod val="20000"/>
              <a:lumOff val="80000"/>
            </a:schemeClr>
          </a:solidFill>
        </p:spPr>
        <p:txBody>
          <a:bodyPr wrap="square">
            <a:spAutoFit/>
          </a:bodyPr>
          <a:lstStyle/>
          <a:p>
            <a:pPr algn="just" rtl="1"/>
            <a:r>
              <a:rPr lang="en-GB" sz="3200" dirty="0">
                <a:latin typeface="Arabic Typesetting" panose="03020402040406030203" pitchFamily="66" charset="-78"/>
                <a:cs typeface="Arabic Typesetting" panose="03020402040406030203" pitchFamily="66" charset="-78"/>
              </a:rPr>
              <a:t>في مرحلة ما من مساره ، ينقسم صاروخ باليستي </a:t>
            </a:r>
            <a:r>
              <a:rPr lang="en-GB" sz="3200" dirty="0" smtClean="0">
                <a:latin typeface="Arabic Typesetting" panose="03020402040406030203" pitchFamily="66" charset="-78"/>
                <a:cs typeface="Arabic Typesetting" panose="03020402040406030203" pitchFamily="66" charset="-78"/>
              </a:rPr>
              <a:t>كتلته</a:t>
            </a:r>
            <a:r>
              <a:rPr lang="ar-IQ" sz="3200" dirty="0" smtClean="0">
                <a:latin typeface="Arabic Typesetting" panose="03020402040406030203" pitchFamily="66" charset="-78"/>
                <a:cs typeface="Arabic Typesetting" panose="03020402040406030203" pitchFamily="66" charset="-78"/>
              </a:rPr>
              <a:t> (</a:t>
            </a:r>
            <a:r>
              <a:rPr lang="en-GB" sz="3200" dirty="0">
                <a:latin typeface="Arabic Typesetting" panose="03020402040406030203" pitchFamily="66" charset="-78"/>
                <a:cs typeface="Arabic Typesetting" panose="03020402040406030203" pitchFamily="66" charset="-78"/>
              </a:rPr>
              <a:t>m</a:t>
            </a:r>
            <a:r>
              <a:rPr lang="ar-IQ" sz="3200" dirty="0" smtClean="0">
                <a:latin typeface="Arabic Typesetting" panose="03020402040406030203" pitchFamily="66" charset="-78"/>
                <a:cs typeface="Arabic Typesetting" panose="03020402040406030203" pitchFamily="66" charset="-78"/>
              </a:rPr>
              <a:t>)</a:t>
            </a:r>
            <a:r>
              <a:rPr lang="en-GB" sz="3200" dirty="0" smtClean="0">
                <a:latin typeface="Arabic Typesetting" panose="03020402040406030203" pitchFamily="66" charset="-78"/>
                <a:cs typeface="Arabic Typesetting" panose="03020402040406030203" pitchFamily="66" charset="-78"/>
              </a:rPr>
              <a:t> إلى </a:t>
            </a:r>
            <a:r>
              <a:rPr lang="en-GB" sz="3200" dirty="0">
                <a:latin typeface="Arabic Typesetting" panose="03020402040406030203" pitchFamily="66" charset="-78"/>
                <a:cs typeface="Arabic Typesetting" panose="03020402040406030203" pitchFamily="66" charset="-78"/>
              </a:rPr>
              <a:t>ثلاث أجزاء كتلة كل </a:t>
            </a:r>
            <a:r>
              <a:rPr lang="en-GB" sz="3200" dirty="0" smtClean="0">
                <a:latin typeface="Arabic Typesetting" panose="03020402040406030203" pitchFamily="66" charset="-78"/>
                <a:cs typeface="Arabic Typesetting" panose="03020402040406030203" pitchFamily="66" charset="-78"/>
              </a:rPr>
              <a:t>منها</a:t>
            </a:r>
            <a:r>
              <a:rPr lang="ar-IQ" sz="3200" dirty="0" smtClean="0">
                <a:latin typeface="Arabic Typesetting" panose="03020402040406030203" pitchFamily="66" charset="-78"/>
                <a:cs typeface="Arabic Typesetting" panose="03020402040406030203" pitchFamily="66" charset="-78"/>
              </a:rPr>
              <a:t> (</a:t>
            </a:r>
            <a:r>
              <a:rPr lang="en-GB" sz="3200" dirty="0" smtClean="0">
                <a:latin typeface="Arabic Typesetting" panose="03020402040406030203" pitchFamily="66" charset="-78"/>
                <a:cs typeface="Arabic Typesetting" panose="03020402040406030203" pitchFamily="66" charset="-78"/>
              </a:rPr>
              <a:t>m/3</a:t>
            </a:r>
            <a:r>
              <a:rPr lang="ar-IQ" sz="3200" dirty="0" smtClean="0">
                <a:latin typeface="Arabic Typesetting" panose="03020402040406030203" pitchFamily="66" charset="-78"/>
                <a:cs typeface="Arabic Typesetting" panose="03020402040406030203" pitchFamily="66" charset="-78"/>
              </a:rPr>
              <a:t>)</a:t>
            </a:r>
            <a:r>
              <a:rPr lang="en-GB" sz="3200" dirty="0" smtClean="0">
                <a:latin typeface="Arabic Typesetting" panose="03020402040406030203" pitchFamily="66" charset="-78"/>
                <a:cs typeface="Arabic Typesetting" panose="03020402040406030203" pitchFamily="66" charset="-78"/>
              </a:rPr>
              <a:t> </a:t>
            </a:r>
            <a:r>
              <a:rPr lang="en-GB" sz="3200" dirty="0">
                <a:latin typeface="Arabic Typesetting" panose="03020402040406030203" pitchFamily="66" charset="-78"/>
                <a:cs typeface="Arabic Typesetting" panose="03020402040406030203" pitchFamily="66" charset="-78"/>
              </a:rPr>
              <a:t>تستمر إحدى الشظايا بسرعة ابتدائية تبلغ نصف </a:t>
            </a:r>
            <a:r>
              <a:rPr lang="en-GB" sz="3200" dirty="0" smtClean="0">
                <a:latin typeface="Arabic Typesetting" panose="03020402040406030203" pitchFamily="66" charset="-78"/>
                <a:cs typeface="Arabic Typesetting" panose="03020402040406030203" pitchFamily="66" charset="-78"/>
              </a:rPr>
              <a:t>سرعة</a:t>
            </a:r>
            <a:r>
              <a:rPr lang="ar-IQ" sz="3200" dirty="0" smtClean="0">
                <a:latin typeface="Arabic Typesetting" panose="03020402040406030203" pitchFamily="66" charset="-78"/>
                <a:cs typeface="Arabic Typesetting" panose="03020402040406030203" pitchFamily="66" charset="-78"/>
              </a:rPr>
              <a:t> (</a:t>
            </a:r>
            <a:r>
              <a:rPr lang="en-GB" sz="3200" dirty="0">
                <a:latin typeface="Arabic Typesetting" panose="03020402040406030203" pitchFamily="66" charset="-78"/>
                <a:cs typeface="Arabic Typesetting" panose="03020402040406030203" pitchFamily="66" charset="-78"/>
              </a:rPr>
              <a:t>v0</a:t>
            </a:r>
            <a:r>
              <a:rPr lang="ar-IQ" sz="3200" dirty="0" smtClean="0">
                <a:latin typeface="Arabic Typesetting" panose="03020402040406030203" pitchFamily="66" charset="-78"/>
                <a:cs typeface="Arabic Typesetting" panose="03020402040406030203" pitchFamily="66" charset="-78"/>
              </a:rPr>
              <a:t>)</a:t>
            </a:r>
            <a:r>
              <a:rPr lang="en-GB" sz="3200" dirty="0" smtClean="0">
                <a:latin typeface="Arabic Typesetting" panose="03020402040406030203" pitchFamily="66" charset="-78"/>
                <a:cs typeface="Arabic Typesetting" panose="03020402040406030203" pitchFamily="66" charset="-78"/>
              </a:rPr>
              <a:t> للصاروخ </a:t>
            </a:r>
            <a:r>
              <a:rPr lang="en-GB" sz="3200" dirty="0">
                <a:latin typeface="Arabic Typesetting" panose="03020402040406030203" pitchFamily="66" charset="-78"/>
                <a:cs typeface="Arabic Typesetting" panose="03020402040406030203" pitchFamily="66" charset="-78"/>
              </a:rPr>
              <a:t>قبل </a:t>
            </a:r>
            <a:r>
              <a:rPr lang="en-GB" sz="3200" dirty="0" smtClean="0">
                <a:latin typeface="Arabic Typesetting" panose="03020402040406030203" pitchFamily="66" charset="-78"/>
                <a:cs typeface="Arabic Typesetting" panose="03020402040406030203" pitchFamily="66" charset="-78"/>
              </a:rPr>
              <a:t>الان</a:t>
            </a:r>
            <a:r>
              <a:rPr lang="ar-IQ" sz="3200" dirty="0" smtClean="0">
                <a:latin typeface="Arabic Typesetting" panose="03020402040406030203" pitchFamily="66" charset="-78"/>
                <a:cs typeface="Arabic Typesetting" panose="03020402040406030203" pitchFamily="66" charset="-78"/>
              </a:rPr>
              <a:t>قسام. </a:t>
            </a:r>
            <a:r>
              <a:rPr lang="en-GB" sz="3200" dirty="0" smtClean="0">
                <a:latin typeface="Arabic Typesetting" panose="03020402040406030203" pitchFamily="66" charset="-78"/>
                <a:cs typeface="Arabic Typesetting" panose="03020402040406030203" pitchFamily="66" charset="-78"/>
              </a:rPr>
              <a:t>ت</a:t>
            </a:r>
            <a:r>
              <a:rPr lang="ar-IQ" sz="3200" dirty="0" smtClean="0">
                <a:latin typeface="Arabic Typesetting" panose="03020402040406030203" pitchFamily="66" charset="-78"/>
                <a:cs typeface="Arabic Typesetting" panose="03020402040406030203" pitchFamily="66" charset="-78"/>
              </a:rPr>
              <a:t>نقسم</a:t>
            </a:r>
            <a:r>
              <a:rPr lang="en-GB" sz="3200" dirty="0" smtClean="0">
                <a:latin typeface="Arabic Typesetting" panose="03020402040406030203" pitchFamily="66" charset="-78"/>
                <a:cs typeface="Arabic Typesetting" panose="03020402040406030203" pitchFamily="66" charset="-78"/>
              </a:rPr>
              <a:t> </a:t>
            </a:r>
            <a:r>
              <a:rPr lang="en-GB" sz="3200" dirty="0">
                <a:latin typeface="Arabic Typesetting" panose="03020402040406030203" pitchFamily="66" charset="-78"/>
                <a:cs typeface="Arabic Typesetting" panose="03020402040406030203" pitchFamily="66" charset="-78"/>
              </a:rPr>
              <a:t>القطعتان الأخريان بزوايا قائمة مع بعضهما البعض بسرعات متساوية. أوجد السرعات ابتدائية </a:t>
            </a:r>
            <a:r>
              <a:rPr lang="en-GB" sz="3200" dirty="0" smtClean="0">
                <a:latin typeface="Arabic Typesetting" panose="03020402040406030203" pitchFamily="66" charset="-78"/>
                <a:cs typeface="Arabic Typesetting" panose="03020402040406030203" pitchFamily="66" charset="-78"/>
              </a:rPr>
              <a:t>للجزءين </a:t>
            </a:r>
            <a:r>
              <a:rPr lang="en-GB" sz="3200" dirty="0">
                <a:latin typeface="Arabic Typesetting" panose="03020402040406030203" pitchFamily="66" charset="-78"/>
                <a:cs typeface="Arabic Typesetting" panose="03020402040406030203" pitchFamily="66" charset="-78"/>
              </a:rPr>
              <a:t>الأخيرين بدلالة </a:t>
            </a:r>
            <a:r>
              <a:rPr lang="en-GB" sz="3200" dirty="0" smtClean="0">
                <a:latin typeface="Arabic Typesetting" panose="03020402040406030203" pitchFamily="66" charset="-78"/>
                <a:cs typeface="Arabic Typesetting" panose="03020402040406030203" pitchFamily="66" charset="-78"/>
              </a:rPr>
              <a:t>v0</a:t>
            </a:r>
            <a:r>
              <a:rPr lang="ar-IQ" sz="3200" dirty="0" smtClean="0">
                <a:latin typeface="Arabic Typesetting" panose="03020402040406030203" pitchFamily="66" charset="-78"/>
                <a:cs typeface="Arabic Typesetting" panose="03020402040406030203" pitchFamily="66" charset="-78"/>
              </a:rPr>
              <a:t>؟</a:t>
            </a:r>
            <a:endParaRPr lang="en-GB" sz="3200" dirty="0">
              <a:latin typeface="Arabic Typesetting" panose="03020402040406030203" pitchFamily="66" charset="-78"/>
              <a:cs typeface="Arabic Typesetting" panose="03020402040406030203" pitchFamily="66" charset="-78"/>
            </a:endParaRPr>
          </a:p>
        </p:txBody>
      </p:sp>
      <p:pic>
        <p:nvPicPr>
          <p:cNvPr id="9" name="Picture 8"/>
          <p:cNvPicPr>
            <a:picLocks noChangeAspect="1"/>
          </p:cNvPicPr>
          <p:nvPr/>
        </p:nvPicPr>
        <p:blipFill>
          <a:blip r:embed="rId3"/>
          <a:stretch>
            <a:fillRect/>
          </a:stretch>
        </p:blipFill>
        <p:spPr>
          <a:xfrm>
            <a:off x="878594" y="2363514"/>
            <a:ext cx="4482313" cy="727219"/>
          </a:xfrm>
          <a:prstGeom prst="rect">
            <a:avLst/>
          </a:prstGeom>
        </p:spPr>
      </p:pic>
      <p:pic>
        <p:nvPicPr>
          <p:cNvPr id="11" name="Picture 10"/>
          <p:cNvPicPr>
            <a:picLocks noChangeAspect="1"/>
          </p:cNvPicPr>
          <p:nvPr/>
        </p:nvPicPr>
        <p:blipFill>
          <a:blip r:embed="rId4"/>
          <a:stretch>
            <a:fillRect/>
          </a:stretch>
        </p:blipFill>
        <p:spPr>
          <a:xfrm>
            <a:off x="6898019" y="2570399"/>
            <a:ext cx="1457487" cy="423141"/>
          </a:xfrm>
          <a:prstGeom prst="rect">
            <a:avLst/>
          </a:prstGeom>
        </p:spPr>
      </p:pic>
      <p:pic>
        <p:nvPicPr>
          <p:cNvPr id="12" name="Picture 11"/>
          <p:cNvPicPr>
            <a:picLocks noChangeAspect="1"/>
          </p:cNvPicPr>
          <p:nvPr/>
        </p:nvPicPr>
        <p:blipFill>
          <a:blip r:embed="rId5"/>
          <a:stretch>
            <a:fillRect/>
          </a:stretch>
        </p:blipFill>
        <p:spPr>
          <a:xfrm>
            <a:off x="10232936" y="2504732"/>
            <a:ext cx="1481284" cy="386422"/>
          </a:xfrm>
          <a:prstGeom prst="rect">
            <a:avLst/>
          </a:prstGeom>
        </p:spPr>
      </p:pic>
      <p:pic>
        <p:nvPicPr>
          <p:cNvPr id="13" name="Picture 12"/>
          <p:cNvPicPr>
            <a:picLocks noChangeAspect="1"/>
          </p:cNvPicPr>
          <p:nvPr/>
        </p:nvPicPr>
        <p:blipFill>
          <a:blip r:embed="rId6"/>
          <a:stretch>
            <a:fillRect/>
          </a:stretch>
        </p:blipFill>
        <p:spPr>
          <a:xfrm>
            <a:off x="8584442" y="2562847"/>
            <a:ext cx="1190623" cy="510267"/>
          </a:xfrm>
          <a:prstGeom prst="rect">
            <a:avLst/>
          </a:prstGeom>
        </p:spPr>
      </p:pic>
      <p:pic>
        <p:nvPicPr>
          <p:cNvPr id="14" name="Picture 13"/>
          <p:cNvPicPr>
            <a:picLocks noChangeAspect="1"/>
          </p:cNvPicPr>
          <p:nvPr/>
        </p:nvPicPr>
        <p:blipFill>
          <a:blip r:embed="rId7"/>
          <a:stretch>
            <a:fillRect/>
          </a:stretch>
        </p:blipFill>
        <p:spPr>
          <a:xfrm>
            <a:off x="2154801" y="3119893"/>
            <a:ext cx="2396997" cy="384545"/>
          </a:xfrm>
          <a:prstGeom prst="rect">
            <a:avLst/>
          </a:prstGeom>
        </p:spPr>
      </p:pic>
      <p:sp>
        <p:nvSpPr>
          <p:cNvPr id="21" name="Rounded Rectangular Callout 20"/>
          <p:cNvSpPr/>
          <p:nvPr/>
        </p:nvSpPr>
        <p:spPr>
          <a:xfrm>
            <a:off x="2743199" y="3110292"/>
            <a:ext cx="789555" cy="390829"/>
          </a:xfrm>
          <a:prstGeom prst="wedgeRoundRectCallout">
            <a:avLst>
              <a:gd name="adj1" fmla="val 458550"/>
              <a:gd name="adj2" fmla="val -11913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ular Callout 21"/>
          <p:cNvSpPr/>
          <p:nvPr/>
        </p:nvSpPr>
        <p:spPr>
          <a:xfrm>
            <a:off x="703384" y="1101509"/>
            <a:ext cx="1936785" cy="623882"/>
          </a:xfrm>
          <a:prstGeom prst="wedgeRoundRectCallout">
            <a:avLst>
              <a:gd name="adj1" fmla="val 445637"/>
              <a:gd name="adj2" fmla="val 171043"/>
              <a:gd name="adj3" fmla="val 1666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ed Rectangular Callout 22"/>
          <p:cNvSpPr/>
          <p:nvPr/>
        </p:nvSpPr>
        <p:spPr>
          <a:xfrm>
            <a:off x="8906159" y="1705167"/>
            <a:ext cx="1594241" cy="363587"/>
          </a:xfrm>
          <a:prstGeom prst="wedgeRoundRectCallout">
            <a:avLst>
              <a:gd name="adj1" fmla="val -38756"/>
              <a:gd name="adj2" fmla="val 201676"/>
              <a:gd name="adj3" fmla="val 16667"/>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ular Callout 23"/>
          <p:cNvSpPr/>
          <p:nvPr/>
        </p:nvSpPr>
        <p:spPr>
          <a:xfrm>
            <a:off x="4980922" y="1101508"/>
            <a:ext cx="4124441" cy="553286"/>
          </a:xfrm>
          <a:prstGeom prst="wedgeRoundRectCallout">
            <a:avLst>
              <a:gd name="adj1" fmla="val 2668"/>
              <a:gd name="adj2" fmla="val 235628"/>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a:blip r:embed="rId8"/>
          <a:stretch>
            <a:fillRect/>
          </a:stretch>
        </p:blipFill>
        <p:spPr>
          <a:xfrm>
            <a:off x="1952509" y="3598843"/>
            <a:ext cx="1944038" cy="615379"/>
          </a:xfrm>
          <a:prstGeom prst="rect">
            <a:avLst/>
          </a:prstGeom>
        </p:spPr>
      </p:pic>
      <p:pic>
        <p:nvPicPr>
          <p:cNvPr id="25" name="Picture 24"/>
          <p:cNvPicPr>
            <a:picLocks noChangeAspect="1"/>
          </p:cNvPicPr>
          <p:nvPr/>
        </p:nvPicPr>
        <p:blipFill>
          <a:blip r:embed="rId9"/>
          <a:stretch>
            <a:fillRect/>
          </a:stretch>
        </p:blipFill>
        <p:spPr>
          <a:xfrm>
            <a:off x="1093242" y="4795602"/>
            <a:ext cx="3774648" cy="653876"/>
          </a:xfrm>
          <a:prstGeom prst="rect">
            <a:avLst/>
          </a:prstGeom>
        </p:spPr>
      </p:pic>
      <p:pic>
        <p:nvPicPr>
          <p:cNvPr id="26" name="Picture 25"/>
          <p:cNvPicPr>
            <a:picLocks noChangeAspect="1"/>
          </p:cNvPicPr>
          <p:nvPr/>
        </p:nvPicPr>
        <p:blipFill>
          <a:blip r:embed="rId10"/>
          <a:stretch>
            <a:fillRect/>
          </a:stretch>
        </p:blipFill>
        <p:spPr>
          <a:xfrm>
            <a:off x="4883337" y="4862686"/>
            <a:ext cx="3137961" cy="527502"/>
          </a:xfrm>
          <a:prstGeom prst="rect">
            <a:avLst/>
          </a:prstGeom>
        </p:spPr>
      </p:pic>
      <p:pic>
        <p:nvPicPr>
          <p:cNvPr id="27" name="Picture 26"/>
          <p:cNvPicPr>
            <a:picLocks noChangeAspect="1"/>
          </p:cNvPicPr>
          <p:nvPr/>
        </p:nvPicPr>
        <p:blipFill>
          <a:blip r:embed="rId11"/>
          <a:stretch>
            <a:fillRect/>
          </a:stretch>
        </p:blipFill>
        <p:spPr>
          <a:xfrm>
            <a:off x="1339403" y="5479909"/>
            <a:ext cx="3212395" cy="774975"/>
          </a:xfrm>
          <a:prstGeom prst="rect">
            <a:avLst/>
          </a:prstGeom>
          <a:ln w="28575">
            <a:solidFill>
              <a:srgbClr val="0070C0"/>
            </a:solidFill>
          </a:ln>
        </p:spPr>
      </p:pic>
      <p:pic>
        <p:nvPicPr>
          <p:cNvPr id="28" name="Picture 27"/>
          <p:cNvPicPr>
            <a:picLocks noChangeAspect="1"/>
          </p:cNvPicPr>
          <p:nvPr/>
        </p:nvPicPr>
        <p:blipFill>
          <a:blip r:embed="rId12"/>
          <a:stretch>
            <a:fillRect/>
          </a:stretch>
        </p:blipFill>
        <p:spPr>
          <a:xfrm>
            <a:off x="1077795" y="4213046"/>
            <a:ext cx="4500079" cy="698770"/>
          </a:xfrm>
          <a:prstGeom prst="rect">
            <a:avLst/>
          </a:prstGeom>
        </p:spPr>
      </p:pic>
      <p:sp>
        <p:nvSpPr>
          <p:cNvPr id="29" name="Rounded Rectangular Callout 28"/>
          <p:cNvSpPr/>
          <p:nvPr/>
        </p:nvSpPr>
        <p:spPr>
          <a:xfrm>
            <a:off x="5853405" y="4927125"/>
            <a:ext cx="789555" cy="390829"/>
          </a:xfrm>
          <a:prstGeom prst="wedgeRoundRectCallout">
            <a:avLst>
              <a:gd name="adj1" fmla="val 554788"/>
              <a:gd name="adj2" fmla="val -573883"/>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ed Rectangular Callout 29"/>
          <p:cNvSpPr/>
          <p:nvPr/>
        </p:nvSpPr>
        <p:spPr>
          <a:xfrm>
            <a:off x="862307" y="2387627"/>
            <a:ext cx="4430445" cy="673554"/>
          </a:xfrm>
          <a:prstGeom prst="wedgeRoundRectCallout">
            <a:avLst>
              <a:gd name="adj1" fmla="val 153536"/>
              <a:gd name="adj2" fmla="val 114670"/>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a:blip r:embed="rId13"/>
          <a:stretch>
            <a:fillRect/>
          </a:stretch>
        </p:blipFill>
        <p:spPr>
          <a:xfrm>
            <a:off x="10002028" y="3312165"/>
            <a:ext cx="1943100" cy="771525"/>
          </a:xfrm>
          <a:prstGeom prst="rect">
            <a:avLst/>
          </a:prstGeom>
          <a:ln w="38100">
            <a:solidFill>
              <a:srgbClr val="00B0F0"/>
            </a:solidFill>
          </a:ln>
        </p:spPr>
      </p:pic>
    </p:spTree>
    <p:extLst>
      <p:ext uri="{BB962C8B-B14F-4D97-AF65-F5344CB8AC3E}">
        <p14:creationId xmlns:p14="http://schemas.microsoft.com/office/powerpoint/2010/main" val="3070541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8</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sp>
        <p:nvSpPr>
          <p:cNvPr id="2" name="Rectangle 1"/>
          <p:cNvSpPr/>
          <p:nvPr/>
        </p:nvSpPr>
        <p:spPr>
          <a:xfrm>
            <a:off x="785380" y="713727"/>
            <a:ext cx="5097357" cy="369332"/>
          </a:xfrm>
          <a:prstGeom prst="rect">
            <a:avLst/>
          </a:prstGeom>
          <a:solidFill>
            <a:schemeClr val="accent4">
              <a:lumMod val="40000"/>
              <a:lumOff val="60000"/>
            </a:schemeClr>
          </a:solidFill>
        </p:spPr>
        <p:txBody>
          <a:bodyPr wrap="none">
            <a:spAutoFit/>
          </a:bodyPr>
          <a:lstStyle/>
          <a:p>
            <a:r>
              <a:rPr lang="en-GB" b="1" dirty="0"/>
              <a:t>Angular Momentum and Kinetic Energy of a System</a:t>
            </a:r>
          </a:p>
        </p:txBody>
      </p:sp>
      <p:sp>
        <p:nvSpPr>
          <p:cNvPr id="4" name="Rectangle 3"/>
          <p:cNvSpPr/>
          <p:nvPr/>
        </p:nvSpPr>
        <p:spPr>
          <a:xfrm>
            <a:off x="785381" y="1144579"/>
            <a:ext cx="6880731" cy="646331"/>
          </a:xfrm>
          <a:prstGeom prst="rect">
            <a:avLst/>
          </a:prstGeom>
          <a:solidFill>
            <a:schemeClr val="accent1">
              <a:lumMod val="20000"/>
              <a:lumOff val="80000"/>
            </a:schemeClr>
          </a:solidFill>
        </p:spPr>
        <p:txBody>
          <a:bodyPr wrap="square">
            <a:spAutoFit/>
          </a:bodyPr>
          <a:lstStyle/>
          <a:p>
            <a:r>
              <a:rPr lang="en-GB" dirty="0">
                <a:solidFill>
                  <a:srgbClr val="000000"/>
                </a:solidFill>
                <a:latin typeface="Times-Roman"/>
              </a:rPr>
              <a:t>previously stated that the angular momentum of a single particle is defined as the </a:t>
            </a:r>
            <a:r>
              <a:rPr lang="en-GB" dirty="0" smtClean="0">
                <a:solidFill>
                  <a:srgbClr val="000000"/>
                </a:solidFill>
                <a:latin typeface="Times-Roman"/>
              </a:rPr>
              <a:t>cross product</a:t>
            </a:r>
            <a:endParaRPr lang="en-GB" dirty="0"/>
          </a:p>
        </p:txBody>
      </p:sp>
      <p:pic>
        <p:nvPicPr>
          <p:cNvPr id="9" name="Picture 8"/>
          <p:cNvPicPr>
            <a:picLocks noChangeAspect="1"/>
          </p:cNvPicPr>
          <p:nvPr/>
        </p:nvPicPr>
        <p:blipFill>
          <a:blip r:embed="rId3"/>
          <a:stretch>
            <a:fillRect/>
          </a:stretch>
        </p:blipFill>
        <p:spPr>
          <a:xfrm>
            <a:off x="1364090" y="1814361"/>
            <a:ext cx="893469" cy="335051"/>
          </a:xfrm>
          <a:prstGeom prst="rect">
            <a:avLst/>
          </a:prstGeom>
        </p:spPr>
      </p:pic>
      <p:sp>
        <p:nvSpPr>
          <p:cNvPr id="10" name="Rectangle 9"/>
          <p:cNvSpPr/>
          <p:nvPr/>
        </p:nvSpPr>
        <p:spPr>
          <a:xfrm>
            <a:off x="788671" y="2197627"/>
            <a:ext cx="7582597" cy="738664"/>
          </a:xfrm>
          <a:prstGeom prst="rect">
            <a:avLst/>
          </a:prstGeom>
          <a:solidFill>
            <a:schemeClr val="accent1">
              <a:lumMod val="20000"/>
              <a:lumOff val="80000"/>
            </a:schemeClr>
          </a:solidFill>
        </p:spPr>
        <p:txBody>
          <a:bodyPr wrap="square">
            <a:spAutoFit/>
          </a:bodyPr>
          <a:lstStyle/>
          <a:p>
            <a:r>
              <a:rPr lang="en-GB" dirty="0">
                <a:solidFill>
                  <a:srgbClr val="000000"/>
                </a:solidFill>
                <a:latin typeface="Times-Roman"/>
              </a:rPr>
              <a:t>The angular momentum </a:t>
            </a:r>
            <a:r>
              <a:rPr lang="en-GB" sz="2400" b="1" dirty="0">
                <a:solidFill>
                  <a:srgbClr val="000000"/>
                </a:solidFill>
                <a:latin typeface="Andalus" panose="02020603050405020304" pitchFamily="18" charset="-78"/>
                <a:cs typeface="Andalus" panose="02020603050405020304" pitchFamily="18" charset="-78"/>
              </a:rPr>
              <a:t>L</a:t>
            </a:r>
            <a:r>
              <a:rPr lang="en-GB" dirty="0">
                <a:solidFill>
                  <a:srgbClr val="000000"/>
                </a:solidFill>
                <a:latin typeface="Times-Roman"/>
              </a:rPr>
              <a:t> of a system of particles is defined accordingly</a:t>
            </a:r>
            <a:r>
              <a:rPr lang="en-GB" dirty="0" smtClean="0">
                <a:solidFill>
                  <a:srgbClr val="000000"/>
                </a:solidFill>
                <a:latin typeface="Times-Roman"/>
              </a:rPr>
              <a:t>, as </a:t>
            </a:r>
            <a:r>
              <a:rPr lang="en-GB" dirty="0">
                <a:solidFill>
                  <a:srgbClr val="000000"/>
                </a:solidFill>
                <a:latin typeface="Times-Roman"/>
              </a:rPr>
              <a:t>the vector sum of the individual angular momenta, </a:t>
            </a:r>
            <a:endParaRPr lang="en-GB" dirty="0"/>
          </a:p>
        </p:txBody>
      </p:sp>
      <p:pic>
        <p:nvPicPr>
          <p:cNvPr id="11" name="Picture 10"/>
          <p:cNvPicPr>
            <a:picLocks noChangeAspect="1"/>
          </p:cNvPicPr>
          <p:nvPr/>
        </p:nvPicPr>
        <p:blipFill>
          <a:blip r:embed="rId4"/>
          <a:stretch>
            <a:fillRect/>
          </a:stretch>
        </p:blipFill>
        <p:spPr>
          <a:xfrm>
            <a:off x="1200970" y="2910141"/>
            <a:ext cx="2423561" cy="927134"/>
          </a:xfrm>
          <a:prstGeom prst="rect">
            <a:avLst/>
          </a:prstGeom>
        </p:spPr>
      </p:pic>
      <p:sp>
        <p:nvSpPr>
          <p:cNvPr id="14" name="Rectangle 13"/>
          <p:cNvSpPr/>
          <p:nvPr/>
        </p:nvSpPr>
        <p:spPr>
          <a:xfrm>
            <a:off x="785380" y="3667964"/>
            <a:ext cx="4530151" cy="369332"/>
          </a:xfrm>
          <a:prstGeom prst="rect">
            <a:avLst/>
          </a:prstGeom>
          <a:solidFill>
            <a:schemeClr val="accent1">
              <a:lumMod val="20000"/>
              <a:lumOff val="80000"/>
            </a:schemeClr>
          </a:solidFill>
        </p:spPr>
        <p:txBody>
          <a:bodyPr wrap="none">
            <a:spAutoFit/>
          </a:bodyPr>
          <a:lstStyle/>
          <a:p>
            <a:r>
              <a:rPr lang="en-GB" dirty="0"/>
              <a:t>The time derivative of the angular momentum</a:t>
            </a:r>
          </a:p>
        </p:txBody>
      </p:sp>
      <p:sp>
        <p:nvSpPr>
          <p:cNvPr id="15" name="Rectangle 14"/>
          <p:cNvSpPr/>
          <p:nvPr/>
        </p:nvSpPr>
        <p:spPr>
          <a:xfrm>
            <a:off x="5477766" y="3667964"/>
            <a:ext cx="5144998" cy="369332"/>
          </a:xfrm>
          <a:prstGeom prst="rect">
            <a:avLst/>
          </a:prstGeom>
          <a:solidFill>
            <a:schemeClr val="accent2">
              <a:lumMod val="40000"/>
              <a:lumOff val="60000"/>
            </a:schemeClr>
          </a:solidFill>
        </p:spPr>
        <p:txBody>
          <a:bodyPr wrap="none">
            <a:spAutoFit/>
          </a:bodyPr>
          <a:lstStyle/>
          <a:p>
            <a:r>
              <a:rPr lang="en-GB" dirty="0"/>
              <a:t>By using the rule for differentiating the cross product</a:t>
            </a:r>
          </a:p>
        </p:txBody>
      </p:sp>
      <p:pic>
        <p:nvPicPr>
          <p:cNvPr id="19" name="Picture 18"/>
          <p:cNvPicPr>
            <a:picLocks noChangeAspect="1"/>
          </p:cNvPicPr>
          <p:nvPr/>
        </p:nvPicPr>
        <p:blipFill>
          <a:blip r:embed="rId5"/>
          <a:stretch>
            <a:fillRect/>
          </a:stretch>
        </p:blipFill>
        <p:spPr>
          <a:xfrm>
            <a:off x="1077586" y="4114166"/>
            <a:ext cx="4400180" cy="844479"/>
          </a:xfrm>
          <a:prstGeom prst="rect">
            <a:avLst/>
          </a:prstGeom>
        </p:spPr>
      </p:pic>
      <p:pic>
        <p:nvPicPr>
          <p:cNvPr id="21" name="Picture 20"/>
          <p:cNvPicPr>
            <a:picLocks noChangeAspect="1"/>
          </p:cNvPicPr>
          <p:nvPr/>
        </p:nvPicPr>
        <p:blipFill>
          <a:blip r:embed="rId6"/>
          <a:stretch>
            <a:fillRect/>
          </a:stretch>
        </p:blipFill>
        <p:spPr>
          <a:xfrm>
            <a:off x="6248182" y="3184324"/>
            <a:ext cx="1218499" cy="315907"/>
          </a:xfrm>
          <a:prstGeom prst="rect">
            <a:avLst/>
          </a:prstGeom>
        </p:spPr>
      </p:pic>
      <p:sp>
        <p:nvSpPr>
          <p:cNvPr id="22" name="Rounded Rectangular Callout 21"/>
          <p:cNvSpPr/>
          <p:nvPr/>
        </p:nvSpPr>
        <p:spPr>
          <a:xfrm rot="10800000">
            <a:off x="6033034" y="3134399"/>
            <a:ext cx="1633078" cy="390829"/>
          </a:xfrm>
          <a:prstGeom prst="wedgeRoundRectCallout">
            <a:avLst>
              <a:gd name="adj1" fmla="val 201483"/>
              <a:gd name="adj2" fmla="val -224584"/>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2197726" y="4245547"/>
            <a:ext cx="1378198" cy="5537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7"/>
          <a:stretch>
            <a:fillRect/>
          </a:stretch>
        </p:blipFill>
        <p:spPr>
          <a:xfrm>
            <a:off x="10128108" y="3107979"/>
            <a:ext cx="587115" cy="396699"/>
          </a:xfrm>
          <a:prstGeom prst="rect">
            <a:avLst/>
          </a:prstGeom>
        </p:spPr>
      </p:pic>
      <p:pic>
        <p:nvPicPr>
          <p:cNvPr id="26" name="Picture 25"/>
          <p:cNvPicPr>
            <a:picLocks noChangeAspect="1"/>
          </p:cNvPicPr>
          <p:nvPr/>
        </p:nvPicPr>
        <p:blipFill>
          <a:blip r:embed="rId8"/>
          <a:stretch>
            <a:fillRect/>
          </a:stretch>
        </p:blipFill>
        <p:spPr>
          <a:xfrm>
            <a:off x="7843959" y="2936291"/>
            <a:ext cx="2247071" cy="777832"/>
          </a:xfrm>
          <a:prstGeom prst="rect">
            <a:avLst/>
          </a:prstGeom>
        </p:spPr>
      </p:pic>
      <p:sp>
        <p:nvSpPr>
          <p:cNvPr id="27" name="Rounded Rectangular Callout 26"/>
          <p:cNvSpPr/>
          <p:nvPr/>
        </p:nvSpPr>
        <p:spPr>
          <a:xfrm>
            <a:off x="7832638" y="2928441"/>
            <a:ext cx="2998493" cy="731673"/>
          </a:xfrm>
          <a:prstGeom prst="wedgeRoundRectCallout">
            <a:avLst>
              <a:gd name="adj1" fmla="val -134850"/>
              <a:gd name="adj2" fmla="val 148224"/>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4708944" y="4373707"/>
            <a:ext cx="519880" cy="396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9"/>
          <a:stretch>
            <a:fillRect/>
          </a:stretch>
        </p:blipFill>
        <p:spPr>
          <a:xfrm>
            <a:off x="1550358" y="4970303"/>
            <a:ext cx="2826320" cy="1067080"/>
          </a:xfrm>
          <a:prstGeom prst="rect">
            <a:avLst/>
          </a:prstGeom>
        </p:spPr>
      </p:pic>
      <p:pic>
        <p:nvPicPr>
          <p:cNvPr id="30" name="Picture 29"/>
          <p:cNvPicPr>
            <a:picLocks noChangeAspect="1"/>
          </p:cNvPicPr>
          <p:nvPr/>
        </p:nvPicPr>
        <p:blipFill>
          <a:blip r:embed="rId10"/>
          <a:stretch>
            <a:fillRect/>
          </a:stretch>
        </p:blipFill>
        <p:spPr>
          <a:xfrm>
            <a:off x="4331572" y="5055799"/>
            <a:ext cx="3402923" cy="974546"/>
          </a:xfrm>
          <a:prstGeom prst="rect">
            <a:avLst/>
          </a:prstGeom>
        </p:spPr>
      </p:pic>
      <p:sp>
        <p:nvSpPr>
          <p:cNvPr id="32" name="Rectangle 31"/>
          <p:cNvSpPr/>
          <p:nvPr/>
        </p:nvSpPr>
        <p:spPr>
          <a:xfrm>
            <a:off x="5985610" y="4253129"/>
            <a:ext cx="3050130" cy="369332"/>
          </a:xfrm>
          <a:prstGeom prst="rect">
            <a:avLst/>
          </a:prstGeom>
        </p:spPr>
        <p:txBody>
          <a:bodyPr wrap="none">
            <a:spAutoFit/>
          </a:bodyPr>
          <a:lstStyle/>
          <a:p>
            <a:r>
              <a:rPr lang="en-GB" dirty="0" smtClean="0"/>
              <a:t>The </a:t>
            </a:r>
            <a:r>
              <a:rPr lang="en-GB" dirty="0"/>
              <a:t>external force on particle </a:t>
            </a:r>
            <a:r>
              <a:rPr lang="en-GB" sz="1200" dirty="0" err="1">
                <a:latin typeface="Viner Hand ITC" panose="03070502030502020203" pitchFamily="66" charset="0"/>
                <a:cs typeface="Aparajita" panose="020B0604020202020204" pitchFamily="34" charset="0"/>
              </a:rPr>
              <a:t>i</a:t>
            </a:r>
            <a:endParaRPr lang="en-GB" sz="1000" i="1" dirty="0">
              <a:latin typeface="Viner Hand ITC" panose="03070502030502020203" pitchFamily="66" charset="0"/>
              <a:cs typeface="Aparajita" panose="020B0604020202020204" pitchFamily="34" charset="0"/>
            </a:endParaRPr>
          </a:p>
        </p:txBody>
      </p:sp>
      <p:sp>
        <p:nvSpPr>
          <p:cNvPr id="33" name="Rounded Rectangular Callout 32"/>
          <p:cNvSpPr/>
          <p:nvPr/>
        </p:nvSpPr>
        <p:spPr>
          <a:xfrm>
            <a:off x="5956649" y="4316745"/>
            <a:ext cx="3069473" cy="415881"/>
          </a:xfrm>
          <a:prstGeom prst="wedgeRoundRectCallout">
            <a:avLst>
              <a:gd name="adj1" fmla="val -55969"/>
              <a:gd name="adj2" fmla="val 185385"/>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8462550" y="4766952"/>
            <a:ext cx="3579196" cy="738664"/>
          </a:xfrm>
          <a:prstGeom prst="rect">
            <a:avLst/>
          </a:prstGeom>
        </p:spPr>
        <p:txBody>
          <a:bodyPr wrap="square">
            <a:spAutoFit/>
          </a:bodyPr>
          <a:lstStyle/>
          <a:p>
            <a:r>
              <a:rPr lang="en-GB" dirty="0" smtClean="0"/>
              <a:t>The </a:t>
            </a:r>
            <a:r>
              <a:rPr lang="en-GB" dirty="0"/>
              <a:t>internal force exerted on particle </a:t>
            </a:r>
            <a:r>
              <a:rPr lang="en-GB" sz="2400" dirty="0" err="1">
                <a:latin typeface="Viner Hand ITC" panose="03070502030502020203" pitchFamily="66" charset="0"/>
                <a:cs typeface="Aparajita" panose="020B0604020202020204" pitchFamily="34" charset="0"/>
              </a:rPr>
              <a:t>i</a:t>
            </a:r>
            <a:r>
              <a:rPr lang="en-GB" dirty="0"/>
              <a:t> by any other particle </a:t>
            </a:r>
            <a:r>
              <a:rPr lang="en-GB" dirty="0" smtClean="0">
                <a:latin typeface="Viner Hand ITC" panose="03070502030502020203" pitchFamily="66" charset="0"/>
                <a:cs typeface="Aparajita" panose="020B0604020202020204" pitchFamily="34" charset="0"/>
              </a:rPr>
              <a:t>j</a:t>
            </a:r>
            <a:endParaRPr lang="en-GB" dirty="0"/>
          </a:p>
        </p:txBody>
      </p:sp>
      <p:sp>
        <p:nvSpPr>
          <p:cNvPr id="35" name="Rounded Rectangular Callout 34"/>
          <p:cNvSpPr/>
          <p:nvPr/>
        </p:nvSpPr>
        <p:spPr>
          <a:xfrm>
            <a:off x="8462551" y="4776349"/>
            <a:ext cx="3342762" cy="729656"/>
          </a:xfrm>
          <a:prstGeom prst="wedgeRoundRectCallout">
            <a:avLst>
              <a:gd name="adj1" fmla="val -70798"/>
              <a:gd name="adj2" fmla="val 38885"/>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96840" y="5964627"/>
            <a:ext cx="7642608" cy="369332"/>
          </a:xfrm>
          <a:prstGeom prst="rect">
            <a:avLst/>
          </a:prstGeom>
          <a:solidFill>
            <a:schemeClr val="accent1">
              <a:lumMod val="20000"/>
              <a:lumOff val="80000"/>
            </a:schemeClr>
          </a:solidFill>
        </p:spPr>
        <p:txBody>
          <a:bodyPr wrap="square">
            <a:spAutoFit/>
          </a:bodyPr>
          <a:lstStyle/>
          <a:p>
            <a:r>
              <a:rPr lang="en-GB" dirty="0" smtClean="0">
                <a:solidFill>
                  <a:srgbClr val="000000"/>
                </a:solidFill>
                <a:latin typeface="Times-Roman"/>
              </a:rPr>
              <a:t>The </a:t>
            </a:r>
            <a:r>
              <a:rPr lang="en-GB" dirty="0">
                <a:solidFill>
                  <a:srgbClr val="000000"/>
                </a:solidFill>
                <a:latin typeface="Times-Roman"/>
              </a:rPr>
              <a:t>double </a:t>
            </a:r>
            <a:r>
              <a:rPr lang="en-GB" dirty="0" smtClean="0">
                <a:solidFill>
                  <a:srgbClr val="000000"/>
                </a:solidFill>
                <a:latin typeface="Times-Roman"/>
              </a:rPr>
              <a:t>summation on </a:t>
            </a:r>
            <a:r>
              <a:rPr lang="en-GB" dirty="0">
                <a:solidFill>
                  <a:srgbClr val="000000"/>
                </a:solidFill>
                <a:latin typeface="Times-Roman"/>
              </a:rPr>
              <a:t>the right consists of pairs of terms of the </a:t>
            </a:r>
            <a:r>
              <a:rPr lang="en-GB" dirty="0" smtClean="0">
                <a:solidFill>
                  <a:srgbClr val="000000"/>
                </a:solidFill>
                <a:latin typeface="Times-Roman"/>
              </a:rPr>
              <a:t>form</a:t>
            </a:r>
            <a:endParaRPr lang="en-GB" dirty="0"/>
          </a:p>
        </p:txBody>
      </p:sp>
      <p:pic>
        <p:nvPicPr>
          <p:cNvPr id="37" name="Picture 36"/>
          <p:cNvPicPr>
            <a:picLocks noChangeAspect="1"/>
          </p:cNvPicPr>
          <p:nvPr/>
        </p:nvPicPr>
        <p:blipFill>
          <a:blip r:embed="rId11"/>
          <a:stretch>
            <a:fillRect/>
          </a:stretch>
        </p:blipFill>
        <p:spPr>
          <a:xfrm>
            <a:off x="8514835" y="5854018"/>
            <a:ext cx="2451336" cy="466205"/>
          </a:xfrm>
          <a:prstGeom prst="rect">
            <a:avLst/>
          </a:prstGeom>
        </p:spPr>
      </p:pic>
      <p:sp>
        <p:nvSpPr>
          <p:cNvPr id="38" name="Rounded Rectangular Callout 37"/>
          <p:cNvSpPr/>
          <p:nvPr/>
        </p:nvSpPr>
        <p:spPr>
          <a:xfrm>
            <a:off x="6813386" y="5259525"/>
            <a:ext cx="921109" cy="475533"/>
          </a:xfrm>
          <a:prstGeom prst="wedgeRoundRectCallout">
            <a:avLst>
              <a:gd name="adj1" fmla="val 174053"/>
              <a:gd name="adj2" fmla="val 83191"/>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descr="Class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3835" y="459684"/>
            <a:ext cx="2701478" cy="23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04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500" fill="hold"/>
                                        <p:tgtEl>
                                          <p:spTgt spid="37"/>
                                        </p:tgtEl>
                                        <p:attrNameLst>
                                          <p:attrName>ppt_x</p:attrName>
                                        </p:attrNameLst>
                                      </p:cBhvr>
                                      <p:tavLst>
                                        <p:tav tm="0">
                                          <p:val>
                                            <p:strVal val="#ppt_x"/>
                                          </p:val>
                                        </p:tav>
                                        <p:tav tm="100000">
                                          <p:val>
                                            <p:strVal val="#ppt_x"/>
                                          </p:val>
                                        </p:tav>
                                      </p:tavLst>
                                    </p:anim>
                                    <p:anim calcmode="lin" valueType="num">
                                      <p:cBhvr additive="base">
                                        <p:cTn id="122" dur="500" fill="hold"/>
                                        <p:tgtEl>
                                          <p:spTgt spid="3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P spid="22" grpId="0" animBg="1"/>
      <p:bldP spid="23" grpId="0" animBg="1"/>
      <p:bldP spid="27" grpId="0" animBg="1"/>
      <p:bldP spid="28" grpId="0" animBg="1"/>
      <p:bldP spid="32" grpId="0"/>
      <p:bldP spid="33" grpId="0" animBg="1"/>
      <p:bldP spid="34" grpId="0"/>
      <p:bldP spid="35" grpId="0" animBg="1"/>
      <p:bldP spid="36"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13899" y="43672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6171" y="6430388"/>
            <a:ext cx="11491414" cy="27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840" y="36576"/>
            <a:ext cx="5863017" cy="461665"/>
          </a:xfrm>
          <a:prstGeom prst="rect">
            <a:avLst/>
          </a:prstGeom>
          <a:noFill/>
        </p:spPr>
        <p:txBody>
          <a:bodyPr wrap="square" rtlCol="0">
            <a:spAutoFit/>
          </a:bodyPr>
          <a:lstStyle/>
          <a:p>
            <a:r>
              <a:rPr lang="en-GB" sz="2400" b="1" dirty="0" smtClean="0"/>
              <a:t>Chapter 1. </a:t>
            </a:r>
            <a:r>
              <a:rPr lang="en-GB" sz="2400" b="1" dirty="0"/>
              <a:t>Dynamics of Systems of Particles </a:t>
            </a:r>
          </a:p>
        </p:txBody>
      </p:sp>
      <p:sp>
        <p:nvSpPr>
          <p:cNvPr id="8" name="TextBox 7"/>
          <p:cNvSpPr txBox="1"/>
          <p:nvPr/>
        </p:nvSpPr>
        <p:spPr>
          <a:xfrm>
            <a:off x="8584442" y="52496"/>
            <a:ext cx="3296989" cy="461665"/>
          </a:xfrm>
          <a:prstGeom prst="rect">
            <a:avLst/>
          </a:prstGeom>
          <a:noFill/>
        </p:spPr>
        <p:txBody>
          <a:bodyPr wrap="square" rtlCol="0">
            <a:spAutoFit/>
          </a:bodyPr>
          <a:lstStyle/>
          <a:p>
            <a:r>
              <a:rPr lang="en-GB" sz="2400" b="1" dirty="0"/>
              <a:t>Theoretical </a:t>
            </a:r>
            <a:r>
              <a:rPr lang="en-GB" sz="2400" b="1" dirty="0" smtClean="0"/>
              <a:t>Physics</a:t>
            </a:r>
            <a:r>
              <a:rPr lang="en-US" sz="2400" b="1" dirty="0" smtClean="0"/>
              <a:t>: 302</a:t>
            </a:r>
            <a:endParaRPr lang="en-GB" sz="2400" b="1" dirty="0"/>
          </a:p>
        </p:txBody>
      </p:sp>
      <p:sp>
        <p:nvSpPr>
          <p:cNvPr id="16" name="Date Placeholder 15"/>
          <p:cNvSpPr>
            <a:spLocks noGrp="1"/>
          </p:cNvSpPr>
          <p:nvPr>
            <p:ph type="dt" sz="half" idx="10"/>
          </p:nvPr>
        </p:nvSpPr>
        <p:spPr>
          <a:xfrm>
            <a:off x="8906159" y="6465534"/>
            <a:ext cx="2298654" cy="365125"/>
          </a:xfrm>
        </p:spPr>
        <p:txBody>
          <a:bodyPr/>
          <a:lstStyle/>
          <a:p>
            <a:fld id="{28A17755-FF03-4D8F-84E3-395379BBB226}" type="datetime4">
              <a:rPr lang="en-GB" sz="2000" b="1" smtClean="0">
                <a:solidFill>
                  <a:schemeClr val="tx1"/>
                </a:solidFill>
              </a:rPr>
              <a:t>02 December 2023</a:t>
            </a:fld>
            <a:endParaRPr lang="en-GB" sz="2400" b="1" dirty="0">
              <a:solidFill>
                <a:schemeClr val="tx1"/>
              </a:solidFill>
            </a:endParaRPr>
          </a:p>
        </p:txBody>
      </p:sp>
      <p:sp>
        <p:nvSpPr>
          <p:cNvPr id="17" name="Slide Number Placeholder 16"/>
          <p:cNvSpPr>
            <a:spLocks noGrp="1"/>
          </p:cNvSpPr>
          <p:nvPr>
            <p:ph type="sldNum" sz="quarter" idx="12"/>
          </p:nvPr>
        </p:nvSpPr>
        <p:spPr>
          <a:xfrm>
            <a:off x="11013750" y="6465534"/>
            <a:ext cx="600501" cy="365125"/>
          </a:xfrm>
        </p:spPr>
        <p:txBody>
          <a:bodyPr/>
          <a:lstStyle/>
          <a:p>
            <a:fld id="{27745B9E-58DD-41BB-99D9-B476307CBB4A}" type="slidenum">
              <a:rPr lang="en-GB" sz="2400" b="1" smtClean="0">
                <a:solidFill>
                  <a:schemeClr val="tx1"/>
                </a:solidFill>
              </a:rPr>
              <a:pPr/>
              <a:t>9</a:t>
            </a:fld>
            <a:endParaRPr lang="en-GB" sz="2400" b="1" dirty="0">
              <a:solidFill>
                <a:schemeClr val="tx1"/>
              </a:solidFill>
            </a:endParaRPr>
          </a:p>
        </p:txBody>
      </p:sp>
      <p:sp>
        <p:nvSpPr>
          <p:cNvPr id="18" name="TextBox 17"/>
          <p:cNvSpPr txBox="1"/>
          <p:nvPr/>
        </p:nvSpPr>
        <p:spPr>
          <a:xfrm>
            <a:off x="4551798" y="6396062"/>
            <a:ext cx="3392771" cy="461665"/>
          </a:xfrm>
          <a:prstGeom prst="rect">
            <a:avLst/>
          </a:prstGeom>
          <a:noFill/>
        </p:spPr>
        <p:txBody>
          <a:bodyPr wrap="square" rtlCol="0">
            <a:spAutoFit/>
          </a:bodyPr>
          <a:lstStyle/>
          <a:p>
            <a:pPr algn="ctr"/>
            <a:r>
              <a:rPr lang="en-US" sz="2400" b="1" dirty="0" smtClean="0"/>
              <a:t>Dr. </a:t>
            </a:r>
            <a:r>
              <a:rPr lang="en-US" sz="2400" b="1" dirty="0" err="1" smtClean="0"/>
              <a:t>Mohanned</a:t>
            </a:r>
            <a:r>
              <a:rPr lang="en-US" sz="2400" b="1" dirty="0" smtClean="0"/>
              <a:t> Al-</a:t>
            </a:r>
            <a:r>
              <a:rPr lang="en-US" sz="2400" b="1" dirty="0" err="1" smtClean="0"/>
              <a:t>Anber</a:t>
            </a:r>
            <a:endParaRPr lang="en-GB" sz="2400" b="1" dirty="0"/>
          </a:p>
        </p:txBody>
      </p:sp>
      <p:sp>
        <p:nvSpPr>
          <p:cNvPr id="20" name="Rectangle 19"/>
          <p:cNvSpPr/>
          <p:nvPr/>
        </p:nvSpPr>
        <p:spPr>
          <a:xfrm rot="16200000">
            <a:off x="-2696862" y="3216374"/>
            <a:ext cx="5773504" cy="461665"/>
          </a:xfrm>
          <a:prstGeom prst="rect">
            <a:avLst/>
          </a:prstGeom>
        </p:spPr>
        <p:txBody>
          <a:bodyPr wrap="none">
            <a:spAutoFit/>
          </a:bodyPr>
          <a:lstStyle/>
          <a:p>
            <a:r>
              <a:rPr lang="en-US" sz="2400" b="1" dirty="0" smtClean="0"/>
              <a:t>University of BASRAH – Physics Department</a:t>
            </a:r>
            <a:endParaRPr lang="en-GB" sz="2400" b="1" dirty="0"/>
          </a:p>
        </p:txBody>
      </p:sp>
      <p:pic>
        <p:nvPicPr>
          <p:cNvPr id="2" name="Picture 1"/>
          <p:cNvPicPr>
            <a:picLocks noChangeAspect="1"/>
          </p:cNvPicPr>
          <p:nvPr/>
        </p:nvPicPr>
        <p:blipFill>
          <a:blip r:embed="rId3"/>
          <a:stretch>
            <a:fillRect/>
          </a:stretch>
        </p:blipFill>
        <p:spPr>
          <a:xfrm>
            <a:off x="9223476" y="864176"/>
            <a:ext cx="2390775" cy="2381250"/>
          </a:xfrm>
          <a:prstGeom prst="rect">
            <a:avLst/>
          </a:prstGeom>
        </p:spPr>
      </p:pic>
      <p:pic>
        <p:nvPicPr>
          <p:cNvPr id="4" name="Picture 3"/>
          <p:cNvPicPr>
            <a:picLocks noChangeAspect="1"/>
          </p:cNvPicPr>
          <p:nvPr/>
        </p:nvPicPr>
        <p:blipFill>
          <a:blip r:embed="rId4"/>
          <a:stretch>
            <a:fillRect/>
          </a:stretch>
        </p:blipFill>
        <p:spPr>
          <a:xfrm>
            <a:off x="9701339" y="3066505"/>
            <a:ext cx="2180092" cy="322059"/>
          </a:xfrm>
          <a:prstGeom prst="rect">
            <a:avLst/>
          </a:prstGeom>
        </p:spPr>
      </p:pic>
      <p:pic>
        <p:nvPicPr>
          <p:cNvPr id="9" name="Picture 8"/>
          <p:cNvPicPr>
            <a:picLocks noChangeAspect="1"/>
          </p:cNvPicPr>
          <p:nvPr/>
        </p:nvPicPr>
        <p:blipFill>
          <a:blip r:embed="rId5"/>
          <a:stretch>
            <a:fillRect/>
          </a:stretch>
        </p:blipFill>
        <p:spPr>
          <a:xfrm>
            <a:off x="625768" y="1080151"/>
            <a:ext cx="7679928" cy="352425"/>
          </a:xfrm>
          <a:prstGeom prst="rect">
            <a:avLst/>
          </a:prstGeom>
        </p:spPr>
      </p:pic>
      <p:pic>
        <p:nvPicPr>
          <p:cNvPr id="10" name="Picture 9"/>
          <p:cNvPicPr>
            <a:picLocks noChangeAspect="1"/>
          </p:cNvPicPr>
          <p:nvPr/>
        </p:nvPicPr>
        <p:blipFill>
          <a:blip r:embed="rId6"/>
          <a:stretch>
            <a:fillRect/>
          </a:stretch>
        </p:blipFill>
        <p:spPr>
          <a:xfrm>
            <a:off x="3051620" y="569941"/>
            <a:ext cx="2515138" cy="543394"/>
          </a:xfrm>
          <a:prstGeom prst="rect">
            <a:avLst/>
          </a:prstGeom>
        </p:spPr>
      </p:pic>
      <p:pic>
        <p:nvPicPr>
          <p:cNvPr id="11" name="Picture 10"/>
          <p:cNvPicPr>
            <a:picLocks noChangeAspect="1"/>
          </p:cNvPicPr>
          <p:nvPr/>
        </p:nvPicPr>
        <p:blipFill>
          <a:blip r:embed="rId7"/>
          <a:stretch>
            <a:fillRect/>
          </a:stretch>
        </p:blipFill>
        <p:spPr>
          <a:xfrm>
            <a:off x="4366354" y="1536572"/>
            <a:ext cx="1584820" cy="510057"/>
          </a:xfrm>
          <a:prstGeom prst="rect">
            <a:avLst/>
          </a:prstGeom>
        </p:spPr>
      </p:pic>
      <p:sp>
        <p:nvSpPr>
          <p:cNvPr id="19" name="Rounded Rectangular Callout 18"/>
          <p:cNvSpPr/>
          <p:nvPr/>
        </p:nvSpPr>
        <p:spPr>
          <a:xfrm rot="10800000">
            <a:off x="4366354" y="1512499"/>
            <a:ext cx="1633078" cy="475840"/>
          </a:xfrm>
          <a:prstGeom prst="wedgeRoundRectCallout">
            <a:avLst>
              <a:gd name="adj1" fmla="val -360807"/>
              <a:gd name="adj2" fmla="val -168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a:stretch>
            <a:fillRect/>
          </a:stretch>
        </p:blipFill>
        <p:spPr>
          <a:xfrm>
            <a:off x="830758" y="2014486"/>
            <a:ext cx="1719794" cy="357188"/>
          </a:xfrm>
          <a:prstGeom prst="rect">
            <a:avLst/>
          </a:prstGeom>
        </p:spPr>
      </p:pic>
      <p:pic>
        <p:nvPicPr>
          <p:cNvPr id="13" name="Picture 12"/>
          <p:cNvPicPr>
            <a:picLocks noChangeAspect="1"/>
          </p:cNvPicPr>
          <p:nvPr/>
        </p:nvPicPr>
        <p:blipFill>
          <a:blip r:embed="rId9"/>
          <a:stretch>
            <a:fillRect/>
          </a:stretch>
        </p:blipFill>
        <p:spPr>
          <a:xfrm>
            <a:off x="2922267" y="2048703"/>
            <a:ext cx="1347569" cy="454237"/>
          </a:xfrm>
          <a:prstGeom prst="rect">
            <a:avLst/>
          </a:prstGeom>
        </p:spPr>
      </p:pic>
      <p:pic>
        <p:nvPicPr>
          <p:cNvPr id="14" name="Picture 13"/>
          <p:cNvPicPr>
            <a:picLocks noChangeAspect="1"/>
          </p:cNvPicPr>
          <p:nvPr/>
        </p:nvPicPr>
        <p:blipFill>
          <a:blip r:embed="rId10"/>
          <a:stretch>
            <a:fillRect/>
          </a:stretch>
        </p:blipFill>
        <p:spPr>
          <a:xfrm>
            <a:off x="1085197" y="2537266"/>
            <a:ext cx="3893015" cy="601360"/>
          </a:xfrm>
          <a:prstGeom prst="rect">
            <a:avLst/>
          </a:prstGeom>
        </p:spPr>
      </p:pic>
      <p:pic>
        <p:nvPicPr>
          <p:cNvPr id="15" name="Picture 14"/>
          <p:cNvPicPr>
            <a:picLocks noChangeAspect="1"/>
          </p:cNvPicPr>
          <p:nvPr/>
        </p:nvPicPr>
        <p:blipFill>
          <a:blip r:embed="rId11"/>
          <a:stretch>
            <a:fillRect/>
          </a:stretch>
        </p:blipFill>
        <p:spPr>
          <a:xfrm>
            <a:off x="1085197" y="3171461"/>
            <a:ext cx="3943451" cy="584215"/>
          </a:xfrm>
          <a:prstGeom prst="rect">
            <a:avLst/>
          </a:prstGeom>
        </p:spPr>
      </p:pic>
      <p:pic>
        <p:nvPicPr>
          <p:cNvPr id="21" name="Picture 20"/>
          <p:cNvPicPr>
            <a:picLocks noChangeAspect="1"/>
          </p:cNvPicPr>
          <p:nvPr/>
        </p:nvPicPr>
        <p:blipFill>
          <a:blip r:embed="rId12"/>
          <a:stretch>
            <a:fillRect/>
          </a:stretch>
        </p:blipFill>
        <p:spPr>
          <a:xfrm>
            <a:off x="625768" y="3656085"/>
            <a:ext cx="2871368" cy="881311"/>
          </a:xfrm>
          <a:prstGeom prst="rect">
            <a:avLst/>
          </a:prstGeom>
        </p:spPr>
      </p:pic>
      <p:pic>
        <p:nvPicPr>
          <p:cNvPr id="22" name="Picture 21"/>
          <p:cNvPicPr>
            <a:picLocks noChangeAspect="1"/>
          </p:cNvPicPr>
          <p:nvPr/>
        </p:nvPicPr>
        <p:blipFill>
          <a:blip r:embed="rId13"/>
          <a:stretch>
            <a:fillRect/>
          </a:stretch>
        </p:blipFill>
        <p:spPr>
          <a:xfrm>
            <a:off x="3497137" y="3763393"/>
            <a:ext cx="3563930" cy="925696"/>
          </a:xfrm>
          <a:prstGeom prst="rect">
            <a:avLst/>
          </a:prstGeom>
        </p:spPr>
      </p:pic>
      <p:sp>
        <p:nvSpPr>
          <p:cNvPr id="23" name="Rounded Rectangular Callout 22"/>
          <p:cNvSpPr/>
          <p:nvPr/>
        </p:nvSpPr>
        <p:spPr>
          <a:xfrm rot="10800000">
            <a:off x="1648496" y="1947844"/>
            <a:ext cx="950314" cy="475840"/>
          </a:xfrm>
          <a:prstGeom prst="wedgeRoundRectCallout">
            <a:avLst>
              <a:gd name="adj1" fmla="val -298554"/>
              <a:gd name="adj2" fmla="val 25273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ular Callout 23"/>
          <p:cNvSpPr/>
          <p:nvPr/>
        </p:nvSpPr>
        <p:spPr>
          <a:xfrm rot="10800000">
            <a:off x="2932032" y="2011963"/>
            <a:ext cx="1337803" cy="475840"/>
          </a:xfrm>
          <a:prstGeom prst="wedgeRoundRectCallout">
            <a:avLst>
              <a:gd name="adj1" fmla="val -68537"/>
              <a:gd name="adj2" fmla="val 260853"/>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y 24"/>
          <p:cNvSpPr/>
          <p:nvPr/>
        </p:nvSpPr>
        <p:spPr>
          <a:xfrm>
            <a:off x="3956565" y="3146343"/>
            <a:ext cx="825953" cy="722639"/>
          </a:xfrm>
          <a:prstGeom prst="mathMultiply">
            <a:avLst>
              <a:gd name="adj1" fmla="val 101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Multiply 25"/>
          <p:cNvSpPr/>
          <p:nvPr/>
        </p:nvSpPr>
        <p:spPr>
          <a:xfrm>
            <a:off x="1207490" y="3052454"/>
            <a:ext cx="825953" cy="722639"/>
          </a:xfrm>
          <a:prstGeom prst="mathMultiply">
            <a:avLst>
              <a:gd name="adj1" fmla="val 101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14"/>
          <a:stretch>
            <a:fillRect/>
          </a:stretch>
        </p:blipFill>
        <p:spPr>
          <a:xfrm>
            <a:off x="11366601" y="1326387"/>
            <a:ext cx="247650" cy="295275"/>
          </a:xfrm>
          <a:prstGeom prst="rect">
            <a:avLst/>
          </a:prstGeom>
        </p:spPr>
      </p:pic>
      <p:sp>
        <p:nvSpPr>
          <p:cNvPr id="28" name="Rectangle 27"/>
          <p:cNvSpPr/>
          <p:nvPr/>
        </p:nvSpPr>
        <p:spPr>
          <a:xfrm>
            <a:off x="5895992" y="2526729"/>
            <a:ext cx="3195553" cy="646331"/>
          </a:xfrm>
          <a:prstGeom prst="rect">
            <a:avLst/>
          </a:prstGeom>
          <a:solidFill>
            <a:schemeClr val="accent1">
              <a:lumMod val="20000"/>
              <a:lumOff val="80000"/>
            </a:schemeClr>
          </a:solidFill>
        </p:spPr>
        <p:txBody>
          <a:bodyPr wrap="square">
            <a:spAutoFit/>
          </a:bodyPr>
          <a:lstStyle/>
          <a:p>
            <a:r>
              <a:rPr lang="en-GB" dirty="0">
                <a:solidFill>
                  <a:srgbClr val="000000"/>
                </a:solidFill>
                <a:latin typeface="Times-Roman"/>
              </a:rPr>
              <a:t>if they act along the </a:t>
            </a:r>
            <a:r>
              <a:rPr lang="en-GB" dirty="0" smtClean="0">
                <a:solidFill>
                  <a:srgbClr val="000000"/>
                </a:solidFill>
                <a:latin typeface="Times-Roman"/>
              </a:rPr>
              <a:t>lines connecting </a:t>
            </a:r>
            <a:r>
              <a:rPr lang="en-GB" dirty="0">
                <a:solidFill>
                  <a:srgbClr val="000000"/>
                </a:solidFill>
                <a:latin typeface="Times-Roman"/>
              </a:rPr>
              <a:t>pairs of </a:t>
            </a:r>
            <a:r>
              <a:rPr lang="en-GB" dirty="0" smtClean="0">
                <a:solidFill>
                  <a:srgbClr val="000000"/>
                </a:solidFill>
                <a:latin typeface="Times-Roman"/>
              </a:rPr>
              <a:t>particles</a:t>
            </a:r>
            <a:endParaRPr lang="en-GB" dirty="0"/>
          </a:p>
        </p:txBody>
      </p:sp>
      <p:sp>
        <p:nvSpPr>
          <p:cNvPr id="29" name="Rounded Rectangular Callout 28"/>
          <p:cNvSpPr/>
          <p:nvPr/>
        </p:nvSpPr>
        <p:spPr>
          <a:xfrm rot="10800000">
            <a:off x="5887980" y="2513910"/>
            <a:ext cx="3203565" cy="657293"/>
          </a:xfrm>
          <a:prstGeom prst="wedgeRoundRectCallout">
            <a:avLst>
              <a:gd name="adj1" fmla="val 49554"/>
              <a:gd name="adj2" fmla="val -161417"/>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765142" y="3618169"/>
            <a:ext cx="2516403" cy="369332"/>
          </a:xfrm>
          <a:prstGeom prst="rect">
            <a:avLst/>
          </a:prstGeom>
          <a:solidFill>
            <a:schemeClr val="accent1">
              <a:lumMod val="20000"/>
              <a:lumOff val="80000"/>
            </a:schemeClr>
          </a:solidFill>
        </p:spPr>
        <p:txBody>
          <a:bodyPr wrap="square">
            <a:spAutoFit/>
          </a:bodyPr>
          <a:lstStyle/>
          <a:p>
            <a:r>
              <a:rPr lang="en-GB" dirty="0">
                <a:solidFill>
                  <a:srgbClr val="000000"/>
                </a:solidFill>
                <a:latin typeface="Times-Roman"/>
              </a:rPr>
              <a:t>which clearly </a:t>
            </a:r>
            <a:r>
              <a:rPr lang="en-GB" dirty="0" smtClean="0">
                <a:solidFill>
                  <a:srgbClr val="000000"/>
                </a:solidFill>
                <a:latin typeface="Times-Roman"/>
              </a:rPr>
              <a:t>vanishes</a:t>
            </a:r>
            <a:endParaRPr lang="en-GB" dirty="0"/>
          </a:p>
        </p:txBody>
      </p:sp>
      <p:sp>
        <p:nvSpPr>
          <p:cNvPr id="31" name="Multiply 30"/>
          <p:cNvSpPr/>
          <p:nvPr/>
        </p:nvSpPr>
        <p:spPr>
          <a:xfrm>
            <a:off x="5263427" y="3695312"/>
            <a:ext cx="1472010" cy="1070530"/>
          </a:xfrm>
          <a:prstGeom prst="mathMultiply">
            <a:avLst>
              <a:gd name="adj1" fmla="val 101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15"/>
          <a:stretch>
            <a:fillRect/>
          </a:stretch>
        </p:blipFill>
        <p:spPr>
          <a:xfrm>
            <a:off x="824071" y="4524025"/>
            <a:ext cx="2040173" cy="995990"/>
          </a:xfrm>
          <a:prstGeom prst="rect">
            <a:avLst/>
          </a:prstGeom>
        </p:spPr>
      </p:pic>
      <p:sp>
        <p:nvSpPr>
          <p:cNvPr id="33" name="Rectangle 32"/>
          <p:cNvSpPr/>
          <p:nvPr/>
        </p:nvSpPr>
        <p:spPr>
          <a:xfrm>
            <a:off x="3267592" y="4757170"/>
            <a:ext cx="6787894" cy="369332"/>
          </a:xfrm>
          <a:prstGeom prst="rect">
            <a:avLst/>
          </a:prstGeom>
          <a:solidFill>
            <a:schemeClr val="accent1">
              <a:lumMod val="20000"/>
              <a:lumOff val="80000"/>
            </a:schemeClr>
          </a:solidFill>
        </p:spPr>
        <p:txBody>
          <a:bodyPr wrap="square">
            <a:spAutoFit/>
          </a:bodyPr>
          <a:lstStyle/>
          <a:p>
            <a:r>
              <a:rPr lang="en-GB" dirty="0">
                <a:solidFill>
                  <a:srgbClr val="000000"/>
                </a:solidFill>
                <a:latin typeface="Times-Roman"/>
              </a:rPr>
              <a:t>If we denote </a:t>
            </a:r>
            <a:r>
              <a:rPr lang="en-GB" dirty="0" smtClean="0">
                <a:solidFill>
                  <a:srgbClr val="000000"/>
                </a:solidFill>
                <a:latin typeface="Times-Roman"/>
              </a:rPr>
              <a:t>the total </a:t>
            </a:r>
            <a:r>
              <a:rPr lang="en-GB" dirty="0">
                <a:solidFill>
                  <a:srgbClr val="000000"/>
                </a:solidFill>
                <a:latin typeface="Times-Roman"/>
              </a:rPr>
              <a:t>external torque, or moment of force, by </a:t>
            </a:r>
            <a:r>
              <a:rPr lang="en-GB" b="1" dirty="0" smtClean="0">
                <a:solidFill>
                  <a:srgbClr val="000000"/>
                </a:solidFill>
                <a:latin typeface="Times-Roman"/>
              </a:rPr>
              <a:t>N</a:t>
            </a:r>
            <a:endParaRPr lang="en-GB" dirty="0"/>
          </a:p>
        </p:txBody>
      </p:sp>
      <p:pic>
        <p:nvPicPr>
          <p:cNvPr id="34" name="Picture 33"/>
          <p:cNvPicPr>
            <a:picLocks noChangeAspect="1"/>
          </p:cNvPicPr>
          <p:nvPr/>
        </p:nvPicPr>
        <p:blipFill>
          <a:blip r:embed="rId16"/>
          <a:stretch>
            <a:fillRect/>
          </a:stretch>
        </p:blipFill>
        <p:spPr>
          <a:xfrm>
            <a:off x="769032" y="5470960"/>
            <a:ext cx="1133148" cy="922706"/>
          </a:xfrm>
          <a:prstGeom prst="rect">
            <a:avLst/>
          </a:prstGeom>
        </p:spPr>
      </p:pic>
      <p:sp>
        <p:nvSpPr>
          <p:cNvPr id="35" name="Rectangle 34"/>
          <p:cNvSpPr/>
          <p:nvPr/>
        </p:nvSpPr>
        <p:spPr>
          <a:xfrm>
            <a:off x="2678587" y="5455279"/>
            <a:ext cx="8173110" cy="646331"/>
          </a:xfrm>
          <a:prstGeom prst="rect">
            <a:avLst/>
          </a:prstGeom>
          <a:solidFill>
            <a:schemeClr val="accent1">
              <a:lumMod val="20000"/>
              <a:lumOff val="80000"/>
            </a:schemeClr>
          </a:solidFill>
        </p:spPr>
        <p:txBody>
          <a:bodyPr wrap="square">
            <a:spAutoFit/>
          </a:bodyPr>
          <a:lstStyle/>
          <a:p>
            <a:r>
              <a:rPr lang="en-GB" dirty="0">
                <a:solidFill>
                  <a:schemeClr val="accent6">
                    <a:lumMod val="75000"/>
                  </a:schemeClr>
                </a:solidFill>
                <a:latin typeface="Times-Roman"/>
              </a:rPr>
              <a:t>That is</a:t>
            </a:r>
            <a:r>
              <a:rPr lang="en-GB" i="1" dirty="0">
                <a:solidFill>
                  <a:schemeClr val="accent6">
                    <a:lumMod val="75000"/>
                  </a:schemeClr>
                </a:solidFill>
                <a:latin typeface="Times-Roman"/>
              </a:rPr>
              <a:t>, the time rate of change of the angular momentum of a system is equal to the </a:t>
            </a:r>
            <a:r>
              <a:rPr lang="en-GB" i="1" dirty="0" smtClean="0">
                <a:solidFill>
                  <a:schemeClr val="accent6">
                    <a:lumMod val="75000"/>
                  </a:schemeClr>
                </a:solidFill>
                <a:latin typeface="Times-Roman"/>
              </a:rPr>
              <a:t>total moment </a:t>
            </a:r>
            <a:r>
              <a:rPr lang="en-GB" i="1" dirty="0">
                <a:solidFill>
                  <a:schemeClr val="accent6">
                    <a:lumMod val="75000"/>
                  </a:schemeClr>
                </a:solidFill>
                <a:latin typeface="Times-Roman"/>
              </a:rPr>
              <a:t>of all the</a:t>
            </a:r>
            <a:r>
              <a:rPr lang="en-GB" i="1" dirty="0">
                <a:solidFill>
                  <a:srgbClr val="FF0000"/>
                </a:solidFill>
                <a:latin typeface="Times-Roman"/>
              </a:rPr>
              <a:t> </a:t>
            </a:r>
            <a:r>
              <a:rPr lang="en-GB" b="1" i="1" dirty="0">
                <a:solidFill>
                  <a:srgbClr val="FF0000"/>
                </a:solidFill>
                <a:latin typeface="Times-Roman"/>
              </a:rPr>
              <a:t>external forces acting on the system</a:t>
            </a:r>
            <a:r>
              <a:rPr lang="en-GB" dirty="0" smtClean="0">
                <a:solidFill>
                  <a:srgbClr val="FF0000"/>
                </a:solidFill>
                <a:latin typeface="Times-Roman"/>
              </a:rPr>
              <a:t>.</a:t>
            </a:r>
            <a:endParaRPr lang="en-GB" dirty="0">
              <a:solidFill>
                <a:srgbClr val="FF0000"/>
              </a:solidFill>
            </a:endParaRPr>
          </a:p>
        </p:txBody>
      </p:sp>
    </p:spTree>
    <p:extLst>
      <p:ext uri="{BB962C8B-B14F-4D97-AF65-F5344CB8AC3E}">
        <p14:creationId xmlns:p14="http://schemas.microsoft.com/office/powerpoint/2010/main" val="2506841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ppt_x"/>
                                          </p:val>
                                        </p:tav>
                                        <p:tav tm="100000">
                                          <p:val>
                                            <p:strVal val="#ppt_x"/>
                                          </p:val>
                                        </p:tav>
                                      </p:tavLst>
                                    </p:anim>
                                    <p:anim calcmode="lin" valueType="num">
                                      <p:cBhvr additive="base">
                                        <p:cTn id="1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ppt_x"/>
                                          </p:val>
                                        </p:tav>
                                        <p:tav tm="100000">
                                          <p:val>
                                            <p:strVal val="#ppt_x"/>
                                          </p:val>
                                        </p:tav>
                                      </p:tavLst>
                                    </p:anim>
                                    <p:anim calcmode="lin" valueType="num">
                                      <p:cBhvr additive="base">
                                        <p:cTn id="1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8" grpId="0" animBg="1"/>
      <p:bldP spid="29" grpId="0" animBg="1"/>
      <p:bldP spid="30" grpId="0" animBg="1"/>
      <p:bldP spid="31" grpId="0" animBg="1"/>
      <p:bldP spid="33"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16888</TotalTime>
  <Words>3429</Words>
  <Application>Microsoft Office PowerPoint</Application>
  <PresentationFormat>Widescreen</PresentationFormat>
  <Paragraphs>410</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AmdtSymbols</vt:lpstr>
      <vt:lpstr>Andalus</vt:lpstr>
      <vt:lpstr>Aparajita</vt:lpstr>
      <vt:lpstr>Arabic Typesetting</vt:lpstr>
      <vt:lpstr>Arial</vt:lpstr>
      <vt:lpstr>Calibri</vt:lpstr>
      <vt:lpstr>Calibri Light</vt:lpstr>
      <vt:lpstr>Helvetica</vt:lpstr>
      <vt:lpstr>Roboto</vt:lpstr>
      <vt:lpstr>Times-Roman</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dc:creator>
  <cp:lastModifiedBy>Dr Mohanned</cp:lastModifiedBy>
  <cp:revision>223</cp:revision>
  <dcterms:created xsi:type="dcterms:W3CDTF">2020-03-17T22:38:12Z</dcterms:created>
  <dcterms:modified xsi:type="dcterms:W3CDTF">2023-12-02T20:40:05Z</dcterms:modified>
</cp:coreProperties>
</file>